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 id="260"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83" r:id="rId24"/>
    <p:sldId id="278" r:id="rId25"/>
    <p:sldId id="279" r:id="rId26"/>
    <p:sldId id="280" r:id="rId27"/>
    <p:sldId id="281" r:id="rId28"/>
    <p:sldId id="282" r:id="rId29"/>
    <p:sldId id="284" r:id="rId30"/>
    <p:sldId id="285" r:id="rId31"/>
    <p:sldId id="286" r:id="rId32"/>
    <p:sldId id="287" r:id="rId33"/>
    <p:sldId id="288" r:id="rId34"/>
    <p:sldId id="289" r:id="rId35"/>
    <p:sldId id="290" r:id="rId36"/>
    <p:sldId id="291" r:id="rId37"/>
    <p:sldId id="292" r:id="rId38"/>
    <p:sldId id="293" r:id="rId39"/>
    <p:sldId id="294"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B79A682-3399-4746-AF74-C01190BE0EB5}">
          <p14:sldIdLst>
            <p14:sldId id="256"/>
            <p14:sldId id="257"/>
            <p14:sldId id="258"/>
            <p14:sldId id="259"/>
            <p14:sldId id="261"/>
            <p14:sldId id="260"/>
            <p14:sldId id="262"/>
            <p14:sldId id="263"/>
            <p14:sldId id="264"/>
            <p14:sldId id="265"/>
            <p14:sldId id="266"/>
            <p14:sldId id="267"/>
            <p14:sldId id="268"/>
            <p14:sldId id="269"/>
            <p14:sldId id="270"/>
            <p14:sldId id="271"/>
            <p14:sldId id="272"/>
            <p14:sldId id="273"/>
            <p14:sldId id="274"/>
            <p14:sldId id="275"/>
            <p14:sldId id="276"/>
            <p14:sldId id="277"/>
            <p14:sldId id="283"/>
            <p14:sldId id="278"/>
            <p14:sldId id="279"/>
            <p14:sldId id="280"/>
            <p14:sldId id="281"/>
            <p14:sldId id="282"/>
            <p14:sldId id="284"/>
            <p14:sldId id="285"/>
            <p14:sldId id="286"/>
            <p14:sldId id="287"/>
            <p14:sldId id="288"/>
            <p14:sldId id="289"/>
            <p14:sldId id="290"/>
            <p14:sldId id="291"/>
            <p14:sldId id="292"/>
            <p14:sldId id="293"/>
            <p14:sldId id="2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033" autoAdjust="0"/>
  </p:normalViewPr>
  <p:slideViewPr>
    <p:cSldViewPr snapToGrid="0">
      <p:cViewPr varScale="1">
        <p:scale>
          <a:sx n="80" d="100"/>
          <a:sy n="80" d="100"/>
        </p:scale>
        <p:origin x="58" y="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ANISH\Desktop\internshala\SQL\Projects\Task_1\TASK_1_SQL_RESULT.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MANISH\Desktop\internshala\SQL\Projects\TASK_2\Task_2_SQL_Result.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MANISH\Desktop\internshala\SQL\Projects\TASK_2\Task_3_sql_result.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MANISH\Desktop\internshala\SQL\Projects\Task_3\Task_3_Sql_result.csv"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MANISH\Desktop\internshala\SQL\Projects\Task_Query_Results\Task_5_SQL_Result.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MANISH\Desktop\internshala\SQL\Projects\Task_6_Query_result.csv"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TASK_1_SQL_RESULT!$D$1</c:f>
              <c:strCache>
                <c:ptCount val="1"/>
                <c:pt idx="0">
                  <c:v>strike_rate</c:v>
                </c:pt>
              </c:strCache>
            </c:strRef>
          </c:tx>
          <c:spPr>
            <a:solidFill>
              <a:srgbClr val="F49C0C"/>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TASK_1_SQL_RESULT!$A$2:$A$11</c:f>
              <c:strCache>
                <c:ptCount val="10"/>
                <c:pt idx="0">
                  <c:v>AD Russell</c:v>
                </c:pt>
                <c:pt idx="1">
                  <c:v>SP Narine</c:v>
                </c:pt>
                <c:pt idx="2">
                  <c:v>HH Pandya</c:v>
                </c:pt>
                <c:pt idx="3">
                  <c:v>V Sehwag</c:v>
                </c:pt>
                <c:pt idx="4">
                  <c:v>GJ Maxwell</c:v>
                </c:pt>
                <c:pt idx="5">
                  <c:v>AB de Villiers</c:v>
                </c:pt>
                <c:pt idx="6">
                  <c:v>RR Pant</c:v>
                </c:pt>
                <c:pt idx="7">
                  <c:v>JC Buttler</c:v>
                </c:pt>
                <c:pt idx="8">
                  <c:v>KA Pollard</c:v>
                </c:pt>
                <c:pt idx="9">
                  <c:v>CH Gayle</c:v>
                </c:pt>
              </c:strCache>
            </c:strRef>
          </c:cat>
          <c:val>
            <c:numRef>
              <c:f>TASK_1_SQL_RESULT!$D$2:$D$11</c:f>
              <c:numCache>
                <c:formatCode>General</c:formatCode>
                <c:ptCount val="10"/>
                <c:pt idx="0">
                  <c:v>171</c:v>
                </c:pt>
                <c:pt idx="1">
                  <c:v>155</c:v>
                </c:pt>
                <c:pt idx="2">
                  <c:v>150</c:v>
                </c:pt>
                <c:pt idx="3">
                  <c:v>148</c:v>
                </c:pt>
                <c:pt idx="4">
                  <c:v>148</c:v>
                </c:pt>
                <c:pt idx="5">
                  <c:v>148</c:v>
                </c:pt>
                <c:pt idx="6">
                  <c:v>146</c:v>
                </c:pt>
                <c:pt idx="7">
                  <c:v>144</c:v>
                </c:pt>
                <c:pt idx="8">
                  <c:v>143</c:v>
                </c:pt>
                <c:pt idx="9">
                  <c:v>142</c:v>
                </c:pt>
              </c:numCache>
            </c:numRef>
          </c:val>
          <c:extLst>
            <c:ext xmlns:c16="http://schemas.microsoft.com/office/drawing/2014/chart" uri="{C3380CC4-5D6E-409C-BE32-E72D297353CC}">
              <c16:uniqueId val="{00000000-2A73-4638-89D0-BF59BA17B9EA}"/>
            </c:ext>
          </c:extLst>
        </c:ser>
        <c:dLbls>
          <c:dLblPos val="outEnd"/>
          <c:showLegendKey val="0"/>
          <c:showVal val="1"/>
          <c:showCatName val="0"/>
          <c:showSerName val="0"/>
          <c:showPercent val="0"/>
          <c:showBubbleSize val="0"/>
        </c:dLbls>
        <c:gapWidth val="219"/>
        <c:overlap val="-27"/>
        <c:axId val="1196829487"/>
        <c:axId val="1196830447"/>
      </c:barChart>
      <c:catAx>
        <c:axId val="11968294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96830447"/>
        <c:crosses val="autoZero"/>
        <c:auto val="1"/>
        <c:lblAlgn val="ctr"/>
        <c:lblOffset val="100"/>
        <c:noMultiLvlLbl val="0"/>
      </c:catAx>
      <c:valAx>
        <c:axId val="11968304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9682948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Task_2_SQL_Result!$B$1</c:f>
              <c:strCache>
                <c:ptCount val="1"/>
                <c:pt idx="0">
                  <c:v>batting_average</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Task_2_SQL_Result!$A$2:$A$11</c:f>
              <c:strCache>
                <c:ptCount val="10"/>
                <c:pt idx="0">
                  <c:v>Iqbal Abdulla</c:v>
                </c:pt>
                <c:pt idx="1">
                  <c:v>KL Rahul</c:v>
                </c:pt>
                <c:pt idx="2">
                  <c:v>AB de Villiers</c:v>
                </c:pt>
                <c:pt idx="3">
                  <c:v>DA Warner</c:v>
                </c:pt>
                <c:pt idx="4">
                  <c:v>JP Duminy</c:v>
                </c:pt>
                <c:pt idx="5">
                  <c:v>CH Gayle</c:v>
                </c:pt>
                <c:pt idx="6">
                  <c:v>ML Hayden</c:v>
                </c:pt>
                <c:pt idx="7">
                  <c:v>LMP Simmons</c:v>
                </c:pt>
                <c:pt idx="8">
                  <c:v>KS Williamson</c:v>
                </c:pt>
                <c:pt idx="9">
                  <c:v>OA Shah</c:v>
                </c:pt>
              </c:strCache>
            </c:strRef>
          </c:cat>
          <c:val>
            <c:numRef>
              <c:f>Task_2_SQL_Result!$B$2:$B$11</c:f>
              <c:numCache>
                <c:formatCode>General</c:formatCode>
                <c:ptCount val="10"/>
                <c:pt idx="0">
                  <c:v>88</c:v>
                </c:pt>
                <c:pt idx="1">
                  <c:v>42.69</c:v>
                </c:pt>
                <c:pt idx="2">
                  <c:v>42.54</c:v>
                </c:pt>
                <c:pt idx="3">
                  <c:v>41.7</c:v>
                </c:pt>
                <c:pt idx="4">
                  <c:v>41.41</c:v>
                </c:pt>
                <c:pt idx="5">
                  <c:v>41.14</c:v>
                </c:pt>
                <c:pt idx="6">
                  <c:v>41</c:v>
                </c:pt>
                <c:pt idx="7">
                  <c:v>39.96</c:v>
                </c:pt>
                <c:pt idx="8">
                  <c:v>39.49</c:v>
                </c:pt>
                <c:pt idx="9">
                  <c:v>38.92</c:v>
                </c:pt>
              </c:numCache>
            </c:numRef>
          </c:val>
          <c:extLst>
            <c:ext xmlns:c16="http://schemas.microsoft.com/office/drawing/2014/chart" uri="{C3380CC4-5D6E-409C-BE32-E72D297353CC}">
              <c16:uniqueId val="{00000000-19F6-4498-A468-FB2C5226A532}"/>
            </c:ext>
          </c:extLst>
        </c:ser>
        <c:dLbls>
          <c:dLblPos val="outEnd"/>
          <c:showLegendKey val="0"/>
          <c:showVal val="1"/>
          <c:showCatName val="0"/>
          <c:showSerName val="0"/>
          <c:showPercent val="0"/>
          <c:showBubbleSize val="0"/>
        </c:dLbls>
        <c:gapWidth val="219"/>
        <c:overlap val="-27"/>
        <c:axId val="816525663"/>
        <c:axId val="816530463"/>
      </c:barChart>
      <c:catAx>
        <c:axId val="8165256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6530463"/>
        <c:crosses val="autoZero"/>
        <c:auto val="1"/>
        <c:lblAlgn val="ctr"/>
        <c:lblOffset val="100"/>
        <c:noMultiLvlLbl val="0"/>
      </c:catAx>
      <c:valAx>
        <c:axId val="8165304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65256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Hard_Hitters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Task_3_sql_result!$B$1</c:f>
              <c:strCache>
                <c:ptCount val="1"/>
                <c:pt idx="0">
                  <c:v>run_scored</c:v>
                </c:pt>
              </c:strCache>
            </c:strRef>
          </c:tx>
          <c:spPr>
            <a:solidFill>
              <a:schemeClr val="accent1"/>
            </a:solidFill>
            <a:ln>
              <a:noFill/>
            </a:ln>
            <a:effectLst/>
          </c:spPr>
          <c:invertIfNegative val="0"/>
          <c:cat>
            <c:strRef>
              <c:f>Task_3_sql_result!$A$2:$A$11</c:f>
              <c:strCache>
                <c:ptCount val="10"/>
                <c:pt idx="0">
                  <c:v>CH Gayle</c:v>
                </c:pt>
                <c:pt idx="1">
                  <c:v>V Kohli</c:v>
                </c:pt>
                <c:pt idx="2">
                  <c:v>DA Warner</c:v>
                </c:pt>
                <c:pt idx="3">
                  <c:v>S Dhawan</c:v>
                </c:pt>
                <c:pt idx="4">
                  <c:v>SK Raina</c:v>
                </c:pt>
                <c:pt idx="5">
                  <c:v>RG Sharma</c:v>
                </c:pt>
                <c:pt idx="6">
                  <c:v>AB de Villiers</c:v>
                </c:pt>
                <c:pt idx="7">
                  <c:v>RV Uthappa</c:v>
                </c:pt>
                <c:pt idx="8">
                  <c:v>SR Watson</c:v>
                </c:pt>
                <c:pt idx="9">
                  <c:v>G Gambhir</c:v>
                </c:pt>
              </c:strCache>
            </c:strRef>
          </c:cat>
          <c:val>
            <c:numRef>
              <c:f>Task_3_sql_result!$B$2:$B$11</c:f>
              <c:numCache>
                <c:formatCode>General</c:formatCode>
                <c:ptCount val="10"/>
                <c:pt idx="0">
                  <c:v>4772</c:v>
                </c:pt>
                <c:pt idx="1">
                  <c:v>5878</c:v>
                </c:pt>
                <c:pt idx="2">
                  <c:v>5254</c:v>
                </c:pt>
                <c:pt idx="3">
                  <c:v>5197</c:v>
                </c:pt>
                <c:pt idx="4">
                  <c:v>5368</c:v>
                </c:pt>
                <c:pt idx="5">
                  <c:v>5230</c:v>
                </c:pt>
                <c:pt idx="6">
                  <c:v>4849</c:v>
                </c:pt>
                <c:pt idx="7">
                  <c:v>4607</c:v>
                </c:pt>
                <c:pt idx="8">
                  <c:v>3874</c:v>
                </c:pt>
                <c:pt idx="9">
                  <c:v>4217</c:v>
                </c:pt>
              </c:numCache>
            </c:numRef>
          </c:val>
          <c:extLst>
            <c:ext xmlns:c16="http://schemas.microsoft.com/office/drawing/2014/chart" uri="{C3380CC4-5D6E-409C-BE32-E72D297353CC}">
              <c16:uniqueId val="{00000000-92EB-4992-9617-6B6A28178A5C}"/>
            </c:ext>
          </c:extLst>
        </c:ser>
        <c:ser>
          <c:idx val="1"/>
          <c:order val="1"/>
          <c:tx>
            <c:strRef>
              <c:f>Task_3_sql_result!$C$1</c:f>
              <c:strCache>
                <c:ptCount val="1"/>
                <c:pt idx="0">
                  <c:v>run_in_boundaries</c:v>
                </c:pt>
              </c:strCache>
            </c:strRef>
          </c:tx>
          <c:spPr>
            <a:solidFill>
              <a:schemeClr val="accent2"/>
            </a:solidFill>
            <a:ln>
              <a:noFill/>
            </a:ln>
            <a:effectLst/>
          </c:spPr>
          <c:invertIfNegative val="0"/>
          <c:cat>
            <c:strRef>
              <c:f>Task_3_sql_result!$A$2:$A$11</c:f>
              <c:strCache>
                <c:ptCount val="10"/>
                <c:pt idx="0">
                  <c:v>CH Gayle</c:v>
                </c:pt>
                <c:pt idx="1">
                  <c:v>V Kohli</c:v>
                </c:pt>
                <c:pt idx="2">
                  <c:v>DA Warner</c:v>
                </c:pt>
                <c:pt idx="3">
                  <c:v>S Dhawan</c:v>
                </c:pt>
                <c:pt idx="4">
                  <c:v>SK Raina</c:v>
                </c:pt>
                <c:pt idx="5">
                  <c:v>RG Sharma</c:v>
                </c:pt>
                <c:pt idx="6">
                  <c:v>AB de Villiers</c:v>
                </c:pt>
                <c:pt idx="7">
                  <c:v>RV Uthappa</c:v>
                </c:pt>
                <c:pt idx="8">
                  <c:v>SR Watson</c:v>
                </c:pt>
                <c:pt idx="9">
                  <c:v>G Gambhir</c:v>
                </c:pt>
              </c:strCache>
            </c:strRef>
          </c:cat>
          <c:val>
            <c:numRef>
              <c:f>Task_3_sql_result!$C$2:$C$11</c:f>
              <c:numCache>
                <c:formatCode>General</c:formatCode>
                <c:ptCount val="10"/>
                <c:pt idx="0">
                  <c:v>3630</c:v>
                </c:pt>
                <c:pt idx="1">
                  <c:v>3228</c:v>
                </c:pt>
                <c:pt idx="2">
                  <c:v>3210</c:v>
                </c:pt>
                <c:pt idx="3">
                  <c:v>3018</c:v>
                </c:pt>
                <c:pt idx="4">
                  <c:v>3136</c:v>
                </c:pt>
                <c:pt idx="5">
                  <c:v>3116</c:v>
                </c:pt>
                <c:pt idx="6">
                  <c:v>2970</c:v>
                </c:pt>
                <c:pt idx="7">
                  <c:v>2794</c:v>
                </c:pt>
                <c:pt idx="8">
                  <c:v>2644</c:v>
                </c:pt>
                <c:pt idx="9">
                  <c:v>2322</c:v>
                </c:pt>
              </c:numCache>
            </c:numRef>
          </c:val>
          <c:extLst>
            <c:ext xmlns:c16="http://schemas.microsoft.com/office/drawing/2014/chart" uri="{C3380CC4-5D6E-409C-BE32-E72D297353CC}">
              <c16:uniqueId val="{00000001-92EB-4992-9617-6B6A28178A5C}"/>
            </c:ext>
          </c:extLst>
        </c:ser>
        <c:dLbls>
          <c:showLegendKey val="0"/>
          <c:showVal val="0"/>
          <c:showCatName val="0"/>
          <c:showSerName val="0"/>
          <c:showPercent val="0"/>
          <c:showBubbleSize val="0"/>
        </c:dLbls>
        <c:gapWidth val="219"/>
        <c:overlap val="-27"/>
        <c:axId val="907407151"/>
        <c:axId val="907411951"/>
      </c:barChart>
      <c:catAx>
        <c:axId val="90740715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07411951"/>
        <c:crosses val="autoZero"/>
        <c:auto val="1"/>
        <c:lblAlgn val="ctr"/>
        <c:lblOffset val="100"/>
        <c:noMultiLvlLbl val="0"/>
      </c:catAx>
      <c:valAx>
        <c:axId val="90741195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0740715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endParaRPr lang="en-US"/>
        </a:p>
      </c:txPr>
    </c:title>
    <c:autoTitleDeleted val="0"/>
    <c:plotArea>
      <c:layout/>
      <c:barChart>
        <c:barDir val="bar"/>
        <c:grouping val="clustered"/>
        <c:varyColors val="0"/>
        <c:ser>
          <c:idx val="0"/>
          <c:order val="0"/>
          <c:tx>
            <c:strRef>
              <c:f>Task_3_Sql_result!$I$1</c:f>
              <c:strCache>
                <c:ptCount val="1"/>
                <c:pt idx="0">
                  <c:v>economy</c:v>
                </c:pt>
              </c:strCache>
            </c:strRef>
          </c:tx>
          <c:spPr>
            <a:solidFill>
              <a:schemeClr val="accent2"/>
            </a:solidFill>
            <a:ln>
              <a:solidFill>
                <a:schemeClr val="accent1"/>
              </a:solid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2"/>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Task_3_Sql_result!$H$2:$H$11</c:f>
              <c:strCache>
                <c:ptCount val="10"/>
                <c:pt idx="0">
                  <c:v>Rashid Khan</c:v>
                </c:pt>
                <c:pt idx="1">
                  <c:v>A Kumble</c:v>
                </c:pt>
                <c:pt idx="2">
                  <c:v>M Muralitharan</c:v>
                </c:pt>
                <c:pt idx="3">
                  <c:v>DW Steyn</c:v>
                </c:pt>
                <c:pt idx="4">
                  <c:v>R Ashwin</c:v>
                </c:pt>
                <c:pt idx="5">
                  <c:v>SP Narine</c:v>
                </c:pt>
                <c:pt idx="6">
                  <c:v>DL Vettori</c:v>
                </c:pt>
                <c:pt idx="7">
                  <c:v>Washington Sundar</c:v>
                </c:pt>
                <c:pt idx="8">
                  <c:v>J Botha</c:v>
                </c:pt>
                <c:pt idx="9">
                  <c:v>R Tewatia</c:v>
                </c:pt>
              </c:strCache>
            </c:strRef>
          </c:cat>
          <c:val>
            <c:numRef>
              <c:f>Task_3_Sql_result!$I$2:$I$11</c:f>
              <c:numCache>
                <c:formatCode>General</c:formatCode>
                <c:ptCount val="10"/>
                <c:pt idx="0">
                  <c:v>6.33</c:v>
                </c:pt>
                <c:pt idx="1">
                  <c:v>6.65</c:v>
                </c:pt>
                <c:pt idx="2">
                  <c:v>6.68</c:v>
                </c:pt>
                <c:pt idx="3">
                  <c:v>6.77</c:v>
                </c:pt>
                <c:pt idx="4">
                  <c:v>6.77</c:v>
                </c:pt>
                <c:pt idx="5">
                  <c:v>6.82</c:v>
                </c:pt>
                <c:pt idx="6">
                  <c:v>6.83</c:v>
                </c:pt>
                <c:pt idx="7">
                  <c:v>6.89</c:v>
                </c:pt>
                <c:pt idx="8">
                  <c:v>6.92</c:v>
                </c:pt>
                <c:pt idx="9">
                  <c:v>6.99</c:v>
                </c:pt>
              </c:numCache>
            </c:numRef>
          </c:val>
          <c:extLst>
            <c:ext xmlns:c16="http://schemas.microsoft.com/office/drawing/2014/chart" uri="{C3380CC4-5D6E-409C-BE32-E72D297353CC}">
              <c16:uniqueId val="{00000000-D658-4141-86AA-37F9C009F771}"/>
            </c:ext>
          </c:extLst>
        </c:ser>
        <c:dLbls>
          <c:dLblPos val="inEnd"/>
          <c:showLegendKey val="0"/>
          <c:showVal val="1"/>
          <c:showCatName val="0"/>
          <c:showSerName val="0"/>
          <c:showPercent val="0"/>
          <c:showBubbleSize val="0"/>
        </c:dLbls>
        <c:gapWidth val="100"/>
        <c:axId val="653399344"/>
        <c:axId val="653404144"/>
      </c:barChart>
      <c:catAx>
        <c:axId val="653399344"/>
        <c:scaling>
          <c:orientation val="minMax"/>
        </c:scaling>
        <c:delete val="0"/>
        <c:axPos val="l"/>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653404144"/>
        <c:crosses val="autoZero"/>
        <c:auto val="1"/>
        <c:lblAlgn val="ctr"/>
        <c:lblOffset val="100"/>
        <c:noMultiLvlLbl val="0"/>
      </c:catAx>
      <c:valAx>
        <c:axId val="653404144"/>
        <c:scaling>
          <c:orientation val="minMax"/>
        </c:scaling>
        <c:delete val="0"/>
        <c:axPos val="b"/>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65339934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[Task_5_SQL_Result.xlsx]Task_5_Result!$D$1</c:f>
              <c:strCache>
                <c:ptCount val="1"/>
                <c:pt idx="0">
                  <c:v>bowler_strike_rate</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[Task_5_SQL_Result.xlsx]Task_5_Result!$A$2:$A$11</c:f>
              <c:strCache>
                <c:ptCount val="10"/>
                <c:pt idx="0">
                  <c:v>K Rabada</c:v>
                </c:pt>
                <c:pt idx="1">
                  <c:v>DE Bollinger</c:v>
                </c:pt>
                <c:pt idx="2">
                  <c:v>AJ Tye</c:v>
                </c:pt>
                <c:pt idx="3">
                  <c:v>MA Starc</c:v>
                </c:pt>
                <c:pt idx="4">
                  <c:v>SL Malinga</c:v>
                </c:pt>
                <c:pt idx="5">
                  <c:v>Imran Tahir</c:v>
                </c:pt>
                <c:pt idx="6">
                  <c:v>DJ Bravo</c:v>
                </c:pt>
                <c:pt idx="7">
                  <c:v>A Nehra</c:v>
                </c:pt>
                <c:pt idx="8">
                  <c:v>S Aravind</c:v>
                </c:pt>
                <c:pt idx="9">
                  <c:v>KK Cooper</c:v>
                </c:pt>
              </c:strCache>
            </c:strRef>
          </c:cat>
          <c:val>
            <c:numRef>
              <c:f>[Task_5_SQL_Result.xlsx]Task_5_Result!$D$2:$D$11</c:f>
              <c:numCache>
                <c:formatCode>General</c:formatCode>
                <c:ptCount val="10"/>
                <c:pt idx="0">
                  <c:v>12.73</c:v>
                </c:pt>
                <c:pt idx="1">
                  <c:v>13.95</c:v>
                </c:pt>
                <c:pt idx="2">
                  <c:v>14.33</c:v>
                </c:pt>
                <c:pt idx="3">
                  <c:v>15.69</c:v>
                </c:pt>
                <c:pt idx="4">
                  <c:v>15.82</c:v>
                </c:pt>
                <c:pt idx="5">
                  <c:v>15.83</c:v>
                </c:pt>
                <c:pt idx="6">
                  <c:v>16.260000000000002</c:v>
                </c:pt>
                <c:pt idx="7">
                  <c:v>16.309999999999999</c:v>
                </c:pt>
                <c:pt idx="8">
                  <c:v>16.420000000000002</c:v>
                </c:pt>
                <c:pt idx="9">
                  <c:v>16.670000000000002</c:v>
                </c:pt>
              </c:numCache>
            </c:numRef>
          </c:val>
          <c:extLst>
            <c:ext xmlns:c16="http://schemas.microsoft.com/office/drawing/2014/chart" uri="{C3380CC4-5D6E-409C-BE32-E72D297353CC}">
              <c16:uniqueId val="{00000000-2ABD-44A1-8D67-E8E5238F79EE}"/>
            </c:ext>
          </c:extLst>
        </c:ser>
        <c:dLbls>
          <c:dLblPos val="outEnd"/>
          <c:showLegendKey val="0"/>
          <c:showVal val="1"/>
          <c:showCatName val="0"/>
          <c:showSerName val="0"/>
          <c:showPercent val="0"/>
          <c:showBubbleSize val="0"/>
        </c:dLbls>
        <c:gapWidth val="182"/>
        <c:axId val="1229773343"/>
        <c:axId val="1229764703"/>
      </c:barChart>
      <c:catAx>
        <c:axId val="12297733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9764703"/>
        <c:crosses val="autoZero"/>
        <c:auto val="1"/>
        <c:lblAlgn val="ctr"/>
        <c:lblOffset val="100"/>
        <c:noMultiLvlLbl val="0"/>
      </c:catAx>
      <c:valAx>
        <c:axId val="122976470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2977334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All Rounders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cked"/>
        <c:varyColors val="0"/>
        <c:ser>
          <c:idx val="0"/>
          <c:order val="0"/>
          <c:tx>
            <c:strRef>
              <c:f>Task_6_Query_result!$B$1</c:f>
              <c:strCache>
                <c:ptCount val="1"/>
                <c:pt idx="0">
                  <c:v>bowler_strikerate</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Task_6_Query_result!$A$2:$A$11</c:f>
              <c:strCache>
                <c:ptCount val="10"/>
                <c:pt idx="0">
                  <c:v>AD Russell</c:v>
                </c:pt>
                <c:pt idx="1">
                  <c:v>SP Narine</c:v>
                </c:pt>
                <c:pt idx="2">
                  <c:v>HH Pandya</c:v>
                </c:pt>
                <c:pt idx="3">
                  <c:v>GJ Maxwell</c:v>
                </c:pt>
                <c:pt idx="4">
                  <c:v>KA Pollard</c:v>
                </c:pt>
                <c:pt idx="5">
                  <c:v>CH Gayle</c:v>
                </c:pt>
                <c:pt idx="6">
                  <c:v>YK Pathan</c:v>
                </c:pt>
                <c:pt idx="7">
                  <c:v>KH Pandya</c:v>
                </c:pt>
                <c:pt idx="8">
                  <c:v>JA Morkel</c:v>
                </c:pt>
                <c:pt idx="9">
                  <c:v>ST Jayasuriya</c:v>
                </c:pt>
              </c:strCache>
            </c:strRef>
          </c:cat>
          <c:val>
            <c:numRef>
              <c:f>Task_6_Query_result!$B$2:$B$11</c:f>
              <c:numCache>
                <c:formatCode>General</c:formatCode>
                <c:ptCount val="10"/>
                <c:pt idx="0">
                  <c:v>17.7</c:v>
                </c:pt>
                <c:pt idx="1">
                  <c:v>19.75</c:v>
                </c:pt>
                <c:pt idx="2">
                  <c:v>20.309999999999999</c:v>
                </c:pt>
                <c:pt idx="3">
                  <c:v>27.9</c:v>
                </c:pt>
                <c:pt idx="4">
                  <c:v>19.920000000000002</c:v>
                </c:pt>
                <c:pt idx="5">
                  <c:v>30.74</c:v>
                </c:pt>
                <c:pt idx="6">
                  <c:v>25.74</c:v>
                </c:pt>
                <c:pt idx="7">
                  <c:v>26.18</c:v>
                </c:pt>
                <c:pt idx="8">
                  <c:v>18.82</c:v>
                </c:pt>
                <c:pt idx="9">
                  <c:v>18.809999999999999</c:v>
                </c:pt>
              </c:numCache>
            </c:numRef>
          </c:val>
          <c:smooth val="0"/>
          <c:extLst>
            <c:ext xmlns:c16="http://schemas.microsoft.com/office/drawing/2014/chart" uri="{C3380CC4-5D6E-409C-BE32-E72D297353CC}">
              <c16:uniqueId val="{00000000-1FCE-4BC7-9EFA-9FCBA1A4CCFE}"/>
            </c:ext>
          </c:extLst>
        </c:ser>
        <c:ser>
          <c:idx val="1"/>
          <c:order val="1"/>
          <c:tx>
            <c:strRef>
              <c:f>Task_6_Query_result!$C$1</c:f>
              <c:strCache>
                <c:ptCount val="1"/>
                <c:pt idx="0">
                  <c:v>batsman_strikerate</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Task_6_Query_result!$A$2:$A$11</c:f>
              <c:strCache>
                <c:ptCount val="10"/>
                <c:pt idx="0">
                  <c:v>AD Russell</c:v>
                </c:pt>
                <c:pt idx="1">
                  <c:v>SP Narine</c:v>
                </c:pt>
                <c:pt idx="2">
                  <c:v>HH Pandya</c:v>
                </c:pt>
                <c:pt idx="3">
                  <c:v>GJ Maxwell</c:v>
                </c:pt>
                <c:pt idx="4">
                  <c:v>KA Pollard</c:v>
                </c:pt>
                <c:pt idx="5">
                  <c:v>CH Gayle</c:v>
                </c:pt>
                <c:pt idx="6">
                  <c:v>YK Pathan</c:v>
                </c:pt>
                <c:pt idx="7">
                  <c:v>KH Pandya</c:v>
                </c:pt>
                <c:pt idx="8">
                  <c:v>JA Morkel</c:v>
                </c:pt>
                <c:pt idx="9">
                  <c:v>ST Jayasuriya</c:v>
                </c:pt>
              </c:strCache>
            </c:strRef>
          </c:cat>
          <c:val>
            <c:numRef>
              <c:f>Task_6_Query_result!$C$2:$C$11</c:f>
              <c:numCache>
                <c:formatCode>General</c:formatCode>
                <c:ptCount val="10"/>
                <c:pt idx="0">
                  <c:v>171</c:v>
                </c:pt>
                <c:pt idx="1">
                  <c:v>155</c:v>
                </c:pt>
                <c:pt idx="2">
                  <c:v>150</c:v>
                </c:pt>
                <c:pt idx="3">
                  <c:v>148</c:v>
                </c:pt>
                <c:pt idx="4">
                  <c:v>143</c:v>
                </c:pt>
                <c:pt idx="5">
                  <c:v>142</c:v>
                </c:pt>
                <c:pt idx="6">
                  <c:v>137</c:v>
                </c:pt>
                <c:pt idx="7">
                  <c:v>137</c:v>
                </c:pt>
                <c:pt idx="8">
                  <c:v>136</c:v>
                </c:pt>
                <c:pt idx="9">
                  <c:v>134</c:v>
                </c:pt>
              </c:numCache>
            </c:numRef>
          </c:val>
          <c:smooth val="0"/>
          <c:extLst>
            <c:ext xmlns:c16="http://schemas.microsoft.com/office/drawing/2014/chart" uri="{C3380CC4-5D6E-409C-BE32-E72D297353CC}">
              <c16:uniqueId val="{00000001-1FCE-4BC7-9EFA-9FCBA1A4CCFE}"/>
            </c:ext>
          </c:extLst>
        </c:ser>
        <c:dLbls>
          <c:dLblPos val="t"/>
          <c:showLegendKey val="0"/>
          <c:showVal val="1"/>
          <c:showCatName val="0"/>
          <c:showSerName val="0"/>
          <c:showPercent val="0"/>
          <c:showBubbleSize val="0"/>
        </c:dLbls>
        <c:marker val="1"/>
        <c:smooth val="0"/>
        <c:axId val="809741839"/>
        <c:axId val="809739439"/>
      </c:lineChart>
      <c:catAx>
        <c:axId val="80974183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9739439"/>
        <c:crosses val="autoZero"/>
        <c:auto val="1"/>
        <c:lblAlgn val="ctr"/>
        <c:lblOffset val="100"/>
        <c:noMultiLvlLbl val="0"/>
      </c:catAx>
      <c:valAx>
        <c:axId val="80973943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0974183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colors2.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colors3.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colors4.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colors5.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colors6.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0">
  <cs:axisTitle>
    <cs:lnRef idx="0"/>
    <cs:fillRef idx="0"/>
    <cs:effectRef idx="0"/>
    <cs:fontRef idx="minor">
      <a:schemeClr val="tx2"/>
    </cs:fontRef>
    <cs:defRPr sz="900"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900" kern="1200"/>
  </cs:chartArea>
  <cs:dataLabel>
    <cs:lnRef idx="0"/>
    <cs:fillRef idx="0"/>
    <cs:effectRef idx="0"/>
    <cs:fontRef idx="minor">
      <a:schemeClr val="tx2"/>
    </cs:fontRef>
    <cs:defRPr sz="900"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900"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900"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1600"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900"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900" kern="1200"/>
  </cs:valueAxis>
  <cs:wall>
    <cs:lnRef idx="0"/>
    <cs:fillRef idx="0"/>
    <cs:effectRef idx="0"/>
    <cs:fontRef idx="minor">
      <a:schemeClr val="tx2"/>
    </cs:fontRef>
  </cs:wall>
</cs:chartStyle>
</file>

<file path=ppt/charts/style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3.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8F6585-7398-4CC0-9688-48E030F8053C}"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1A491DC7-943A-4F7D-BF0D-592202BC514E}">
      <dgm:prSet/>
      <dgm:spPr/>
      <dgm:t>
        <a:bodyPr/>
        <a:lstStyle/>
        <a:p>
          <a:r>
            <a:rPr lang="en-IN"/>
            <a:t>CREATE TABLE ipl_ball (id integer,  inning integer, over integer, ball integer, batsman varchar(255), non_striker varchar(255), bowler varchar(255), batsman_run integer, extra_run integer, total_run integer, is_wicket integer, dissmissal_kind varchar(255), player_dismissed varchar(255), fielder varchar(255), extras_type varchar(255), batting_team varchar(255), bowling_team varchar(255));</a:t>
          </a:r>
          <a:endParaRPr lang="en-US"/>
        </a:p>
      </dgm:t>
    </dgm:pt>
    <dgm:pt modelId="{EB6A1B95-8A0D-44CE-A782-C13AF692D3E9}" type="parTrans" cxnId="{46725BAE-A969-4647-A562-A656D215E293}">
      <dgm:prSet/>
      <dgm:spPr/>
      <dgm:t>
        <a:bodyPr/>
        <a:lstStyle/>
        <a:p>
          <a:endParaRPr lang="en-US"/>
        </a:p>
      </dgm:t>
    </dgm:pt>
    <dgm:pt modelId="{F588C11D-7A82-4314-989B-D0A4C6776CDE}" type="sibTrans" cxnId="{46725BAE-A969-4647-A562-A656D215E293}">
      <dgm:prSet/>
      <dgm:spPr/>
      <dgm:t>
        <a:bodyPr/>
        <a:lstStyle/>
        <a:p>
          <a:endParaRPr lang="en-US"/>
        </a:p>
      </dgm:t>
    </dgm:pt>
    <dgm:pt modelId="{8FD975F4-5E9D-4464-BF88-3B830C8D7E2F}">
      <dgm:prSet/>
      <dgm:spPr/>
      <dgm:t>
        <a:bodyPr/>
        <a:lstStyle/>
        <a:p>
          <a:r>
            <a:rPr lang="en-IN"/>
            <a:t>IMPORTING CSV file in the table via copy command</a:t>
          </a:r>
          <a:br>
            <a:rPr lang="en-IN"/>
          </a:br>
          <a:br>
            <a:rPr lang="en-IN"/>
          </a:br>
          <a:r>
            <a:rPr lang="en-IN"/>
            <a:t>COPY ipl_ball from 'C:\Program Files\PostgreSQL\16\data\Data_Copy\IPL Dataset\IPL_Ball.csv' delimiter ',' csv header;</a:t>
          </a:r>
          <a:endParaRPr lang="en-US" dirty="0"/>
        </a:p>
      </dgm:t>
    </dgm:pt>
    <dgm:pt modelId="{4847E1E6-D454-4A12-978E-9DD0D9EE14A7}" type="parTrans" cxnId="{28A29670-C390-4CF4-A71A-D934DFD93D30}">
      <dgm:prSet/>
      <dgm:spPr/>
      <dgm:t>
        <a:bodyPr/>
        <a:lstStyle/>
        <a:p>
          <a:endParaRPr lang="en-US"/>
        </a:p>
      </dgm:t>
    </dgm:pt>
    <dgm:pt modelId="{750D64C5-9E25-47FC-A1C2-2F12265C24B9}" type="sibTrans" cxnId="{28A29670-C390-4CF4-A71A-D934DFD93D30}">
      <dgm:prSet/>
      <dgm:spPr/>
      <dgm:t>
        <a:bodyPr/>
        <a:lstStyle/>
        <a:p>
          <a:endParaRPr lang="en-US"/>
        </a:p>
      </dgm:t>
    </dgm:pt>
    <dgm:pt modelId="{E51FBA38-EA57-4AA2-B97A-A6B71C9C0D3F}" type="pres">
      <dgm:prSet presAssocID="{5B8F6585-7398-4CC0-9688-48E030F8053C}" presName="hierChild1" presStyleCnt="0">
        <dgm:presLayoutVars>
          <dgm:chPref val="1"/>
          <dgm:dir/>
          <dgm:animOne val="branch"/>
          <dgm:animLvl val="lvl"/>
          <dgm:resizeHandles/>
        </dgm:presLayoutVars>
      </dgm:prSet>
      <dgm:spPr/>
    </dgm:pt>
    <dgm:pt modelId="{A906E4E5-3F77-46B3-9612-0741E0E3106D}" type="pres">
      <dgm:prSet presAssocID="{1A491DC7-943A-4F7D-BF0D-592202BC514E}" presName="hierRoot1" presStyleCnt="0"/>
      <dgm:spPr/>
    </dgm:pt>
    <dgm:pt modelId="{1209FC33-F2B5-4A85-82CD-91424D8DACEE}" type="pres">
      <dgm:prSet presAssocID="{1A491DC7-943A-4F7D-BF0D-592202BC514E}" presName="composite" presStyleCnt="0"/>
      <dgm:spPr/>
    </dgm:pt>
    <dgm:pt modelId="{0E998C17-6681-42F2-8728-E2BEE90809B5}" type="pres">
      <dgm:prSet presAssocID="{1A491DC7-943A-4F7D-BF0D-592202BC514E}" presName="background" presStyleLbl="node0" presStyleIdx="0" presStyleCnt="2"/>
      <dgm:spPr/>
    </dgm:pt>
    <dgm:pt modelId="{35BE55CA-3619-4878-81D3-B45034F27DB2}" type="pres">
      <dgm:prSet presAssocID="{1A491DC7-943A-4F7D-BF0D-592202BC514E}" presName="text" presStyleLbl="fgAcc0" presStyleIdx="0" presStyleCnt="2">
        <dgm:presLayoutVars>
          <dgm:chPref val="3"/>
        </dgm:presLayoutVars>
      </dgm:prSet>
      <dgm:spPr/>
    </dgm:pt>
    <dgm:pt modelId="{3351A638-FBF2-44DF-9EB4-0B74CA97AF99}" type="pres">
      <dgm:prSet presAssocID="{1A491DC7-943A-4F7D-BF0D-592202BC514E}" presName="hierChild2" presStyleCnt="0"/>
      <dgm:spPr/>
    </dgm:pt>
    <dgm:pt modelId="{3A5C518B-AE86-452E-8349-12205EF6EFA3}" type="pres">
      <dgm:prSet presAssocID="{8FD975F4-5E9D-4464-BF88-3B830C8D7E2F}" presName="hierRoot1" presStyleCnt="0"/>
      <dgm:spPr/>
    </dgm:pt>
    <dgm:pt modelId="{4A16A9B1-FDB1-42F3-806E-083667F76D53}" type="pres">
      <dgm:prSet presAssocID="{8FD975F4-5E9D-4464-BF88-3B830C8D7E2F}" presName="composite" presStyleCnt="0"/>
      <dgm:spPr/>
    </dgm:pt>
    <dgm:pt modelId="{403023D7-3932-4E76-BE02-59D976895947}" type="pres">
      <dgm:prSet presAssocID="{8FD975F4-5E9D-4464-BF88-3B830C8D7E2F}" presName="background" presStyleLbl="node0" presStyleIdx="1" presStyleCnt="2"/>
      <dgm:spPr/>
    </dgm:pt>
    <dgm:pt modelId="{027EA418-F6D4-4ED2-8A62-9AA19653D789}" type="pres">
      <dgm:prSet presAssocID="{8FD975F4-5E9D-4464-BF88-3B830C8D7E2F}" presName="text" presStyleLbl="fgAcc0" presStyleIdx="1" presStyleCnt="2">
        <dgm:presLayoutVars>
          <dgm:chPref val="3"/>
        </dgm:presLayoutVars>
      </dgm:prSet>
      <dgm:spPr/>
    </dgm:pt>
    <dgm:pt modelId="{EA5696DA-35A2-4890-A76D-5A915516217E}" type="pres">
      <dgm:prSet presAssocID="{8FD975F4-5E9D-4464-BF88-3B830C8D7E2F}" presName="hierChild2" presStyleCnt="0"/>
      <dgm:spPr/>
    </dgm:pt>
  </dgm:ptLst>
  <dgm:cxnLst>
    <dgm:cxn modelId="{BC7C3300-2594-4C6D-B5A5-B83F0EF38BC2}" type="presOf" srcId="{1A491DC7-943A-4F7D-BF0D-592202BC514E}" destId="{35BE55CA-3619-4878-81D3-B45034F27DB2}" srcOrd="0" destOrd="0" presId="urn:microsoft.com/office/officeart/2005/8/layout/hierarchy1"/>
    <dgm:cxn modelId="{63AB9660-3BBA-4413-85B7-D7270B607E56}" type="presOf" srcId="{8FD975F4-5E9D-4464-BF88-3B830C8D7E2F}" destId="{027EA418-F6D4-4ED2-8A62-9AA19653D789}" srcOrd="0" destOrd="0" presId="urn:microsoft.com/office/officeart/2005/8/layout/hierarchy1"/>
    <dgm:cxn modelId="{28A29670-C390-4CF4-A71A-D934DFD93D30}" srcId="{5B8F6585-7398-4CC0-9688-48E030F8053C}" destId="{8FD975F4-5E9D-4464-BF88-3B830C8D7E2F}" srcOrd="1" destOrd="0" parTransId="{4847E1E6-D454-4A12-978E-9DD0D9EE14A7}" sibTransId="{750D64C5-9E25-47FC-A1C2-2F12265C24B9}"/>
    <dgm:cxn modelId="{51722080-D174-4A81-9C59-66F99EEC139D}" type="presOf" srcId="{5B8F6585-7398-4CC0-9688-48E030F8053C}" destId="{E51FBA38-EA57-4AA2-B97A-A6B71C9C0D3F}" srcOrd="0" destOrd="0" presId="urn:microsoft.com/office/officeart/2005/8/layout/hierarchy1"/>
    <dgm:cxn modelId="{46725BAE-A969-4647-A562-A656D215E293}" srcId="{5B8F6585-7398-4CC0-9688-48E030F8053C}" destId="{1A491DC7-943A-4F7D-BF0D-592202BC514E}" srcOrd="0" destOrd="0" parTransId="{EB6A1B95-8A0D-44CE-A782-C13AF692D3E9}" sibTransId="{F588C11D-7A82-4314-989B-D0A4C6776CDE}"/>
    <dgm:cxn modelId="{764C8B76-2802-4A4D-BD2E-71F8FCDA6C8B}" type="presParOf" srcId="{E51FBA38-EA57-4AA2-B97A-A6B71C9C0D3F}" destId="{A906E4E5-3F77-46B3-9612-0741E0E3106D}" srcOrd="0" destOrd="0" presId="urn:microsoft.com/office/officeart/2005/8/layout/hierarchy1"/>
    <dgm:cxn modelId="{1D419917-96C9-4BDC-B60D-F8B33BEDDC42}" type="presParOf" srcId="{A906E4E5-3F77-46B3-9612-0741E0E3106D}" destId="{1209FC33-F2B5-4A85-82CD-91424D8DACEE}" srcOrd="0" destOrd="0" presId="urn:microsoft.com/office/officeart/2005/8/layout/hierarchy1"/>
    <dgm:cxn modelId="{68D1ACE2-751A-4B76-9F21-E47CEC73F7CF}" type="presParOf" srcId="{1209FC33-F2B5-4A85-82CD-91424D8DACEE}" destId="{0E998C17-6681-42F2-8728-E2BEE90809B5}" srcOrd="0" destOrd="0" presId="urn:microsoft.com/office/officeart/2005/8/layout/hierarchy1"/>
    <dgm:cxn modelId="{BBDA2AD1-C9DF-4943-9824-EEBBEDA221BA}" type="presParOf" srcId="{1209FC33-F2B5-4A85-82CD-91424D8DACEE}" destId="{35BE55CA-3619-4878-81D3-B45034F27DB2}" srcOrd="1" destOrd="0" presId="urn:microsoft.com/office/officeart/2005/8/layout/hierarchy1"/>
    <dgm:cxn modelId="{27384591-E5C3-4534-A81C-1A57184F6E67}" type="presParOf" srcId="{A906E4E5-3F77-46B3-9612-0741E0E3106D}" destId="{3351A638-FBF2-44DF-9EB4-0B74CA97AF99}" srcOrd="1" destOrd="0" presId="urn:microsoft.com/office/officeart/2005/8/layout/hierarchy1"/>
    <dgm:cxn modelId="{3111C0A6-02B7-4179-800D-1BB54EC0DB35}" type="presParOf" srcId="{E51FBA38-EA57-4AA2-B97A-A6B71C9C0D3F}" destId="{3A5C518B-AE86-452E-8349-12205EF6EFA3}" srcOrd="1" destOrd="0" presId="urn:microsoft.com/office/officeart/2005/8/layout/hierarchy1"/>
    <dgm:cxn modelId="{A0E8B6EB-3E3C-4EFC-87C7-680AFC4A39F9}" type="presParOf" srcId="{3A5C518B-AE86-452E-8349-12205EF6EFA3}" destId="{4A16A9B1-FDB1-42F3-806E-083667F76D53}" srcOrd="0" destOrd="0" presId="urn:microsoft.com/office/officeart/2005/8/layout/hierarchy1"/>
    <dgm:cxn modelId="{90B1E6A5-A5C6-4092-A486-D816D09A7112}" type="presParOf" srcId="{4A16A9B1-FDB1-42F3-806E-083667F76D53}" destId="{403023D7-3932-4E76-BE02-59D976895947}" srcOrd="0" destOrd="0" presId="urn:microsoft.com/office/officeart/2005/8/layout/hierarchy1"/>
    <dgm:cxn modelId="{C12C1769-6AF0-4FC2-91F0-6E7416B070B3}" type="presParOf" srcId="{4A16A9B1-FDB1-42F3-806E-083667F76D53}" destId="{027EA418-F6D4-4ED2-8A62-9AA19653D789}" srcOrd="1" destOrd="0" presId="urn:microsoft.com/office/officeart/2005/8/layout/hierarchy1"/>
    <dgm:cxn modelId="{F056FF72-5184-47FC-A6FA-FAF7E77B8E91}" type="presParOf" srcId="{3A5C518B-AE86-452E-8349-12205EF6EFA3}" destId="{EA5696DA-35A2-4890-A76D-5A915516217E}"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117607-1145-4318-9BFD-1A5DBF851059}"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4FF720F2-74F0-407A-A49C-AB6C0D9D0AB4}">
      <dgm:prSet/>
      <dgm:spPr/>
      <dgm:t>
        <a:bodyPr/>
        <a:lstStyle/>
        <a:p>
          <a:r>
            <a:rPr lang="en-IN" dirty="0"/>
            <a:t>CREATE TABLE IPL_MATCHES (ID INTEGER , CITY VARCHAR(255), MATCH_DATE DATE, PLAYER_OF_MATCH VARCHAR(255), VENUE VARCHAR(255), NEUTRAL_VENUE INTEGER, TEAM1 VARCHAR(255), TEAM2 VARCHAR(255), TOSS_WINNER VARCHAR(255), TOSS_DECISION VARCHAR(255), WINNER VARCHAR(255), RESULT VARCHAR(255), RESULT_MARGIN INTEGER, ELIMINATOR VARCHAR(255), METHOD VARCHAR(255), UMPIRE1 VARCHAR(255), UMPIRE2 VARCHAR(255) );</a:t>
          </a:r>
          <a:endParaRPr lang="en-US" dirty="0"/>
        </a:p>
      </dgm:t>
    </dgm:pt>
    <dgm:pt modelId="{478DA0EA-6734-4796-85D5-47485E364E78}" type="parTrans" cxnId="{0DE40E5B-8BB2-4D59-AFAB-3F6EDEBE5FC8}">
      <dgm:prSet/>
      <dgm:spPr/>
      <dgm:t>
        <a:bodyPr/>
        <a:lstStyle/>
        <a:p>
          <a:endParaRPr lang="en-US"/>
        </a:p>
      </dgm:t>
    </dgm:pt>
    <dgm:pt modelId="{336D6EA1-C812-4A94-96DC-95C623DDE4A9}" type="sibTrans" cxnId="{0DE40E5B-8BB2-4D59-AFAB-3F6EDEBE5FC8}">
      <dgm:prSet/>
      <dgm:spPr/>
      <dgm:t>
        <a:bodyPr/>
        <a:lstStyle/>
        <a:p>
          <a:endParaRPr lang="en-US"/>
        </a:p>
      </dgm:t>
    </dgm:pt>
    <dgm:pt modelId="{12CAE129-D44D-43E2-AB8A-B7D07BA6F27A}">
      <dgm:prSet/>
      <dgm:spPr/>
      <dgm:t>
        <a:bodyPr/>
        <a:lstStyle/>
        <a:p>
          <a:r>
            <a:rPr lang="en-IN" dirty="0"/>
            <a:t>Importing IPL_MATCHES CSV file via COPY command</a:t>
          </a:r>
          <a:br>
            <a:rPr lang="en-IN" dirty="0"/>
          </a:br>
          <a:br>
            <a:rPr lang="en-IN" dirty="0"/>
          </a:br>
          <a:r>
            <a:rPr lang="en-IN" dirty="0"/>
            <a:t>COPY IPL_MATCHES FROM 'C:\Program Files\PostgreSQL\16\data\Data_Copy\IPL Dataset\IPL_matches.csv' DELIMITER ',' CSV HEADER;</a:t>
          </a:r>
          <a:endParaRPr lang="en-US" dirty="0"/>
        </a:p>
      </dgm:t>
    </dgm:pt>
    <dgm:pt modelId="{026DB987-08F4-420A-A5B4-40AFB67DF2F3}" type="parTrans" cxnId="{AFF27C08-202C-49F0-93AC-838E5DD74F6F}">
      <dgm:prSet/>
      <dgm:spPr/>
      <dgm:t>
        <a:bodyPr/>
        <a:lstStyle/>
        <a:p>
          <a:endParaRPr lang="en-US"/>
        </a:p>
      </dgm:t>
    </dgm:pt>
    <dgm:pt modelId="{365E8770-865D-4B3B-9899-A4367B097612}" type="sibTrans" cxnId="{AFF27C08-202C-49F0-93AC-838E5DD74F6F}">
      <dgm:prSet/>
      <dgm:spPr/>
      <dgm:t>
        <a:bodyPr/>
        <a:lstStyle/>
        <a:p>
          <a:endParaRPr lang="en-US"/>
        </a:p>
      </dgm:t>
    </dgm:pt>
    <dgm:pt modelId="{101222CA-D6FC-46A4-850E-9A6936B926B0}" type="pres">
      <dgm:prSet presAssocID="{4C117607-1145-4318-9BFD-1A5DBF851059}" presName="hierChild1" presStyleCnt="0">
        <dgm:presLayoutVars>
          <dgm:chPref val="1"/>
          <dgm:dir/>
          <dgm:animOne val="branch"/>
          <dgm:animLvl val="lvl"/>
          <dgm:resizeHandles/>
        </dgm:presLayoutVars>
      </dgm:prSet>
      <dgm:spPr/>
    </dgm:pt>
    <dgm:pt modelId="{94AB02B7-864E-45F4-B1CD-190AE23AD6DC}" type="pres">
      <dgm:prSet presAssocID="{4FF720F2-74F0-407A-A49C-AB6C0D9D0AB4}" presName="hierRoot1" presStyleCnt="0"/>
      <dgm:spPr/>
    </dgm:pt>
    <dgm:pt modelId="{EFAFAAE3-8578-42AB-9C32-6450BA9FF865}" type="pres">
      <dgm:prSet presAssocID="{4FF720F2-74F0-407A-A49C-AB6C0D9D0AB4}" presName="composite" presStyleCnt="0"/>
      <dgm:spPr/>
    </dgm:pt>
    <dgm:pt modelId="{2363D262-3779-4937-8B31-FD745FE61B58}" type="pres">
      <dgm:prSet presAssocID="{4FF720F2-74F0-407A-A49C-AB6C0D9D0AB4}" presName="background" presStyleLbl="node0" presStyleIdx="0" presStyleCnt="2"/>
      <dgm:spPr/>
    </dgm:pt>
    <dgm:pt modelId="{3DAADDE9-0CD8-4AF6-B946-2485CCF24A5F}" type="pres">
      <dgm:prSet presAssocID="{4FF720F2-74F0-407A-A49C-AB6C0D9D0AB4}" presName="text" presStyleLbl="fgAcc0" presStyleIdx="0" presStyleCnt="2">
        <dgm:presLayoutVars>
          <dgm:chPref val="3"/>
        </dgm:presLayoutVars>
      </dgm:prSet>
      <dgm:spPr/>
    </dgm:pt>
    <dgm:pt modelId="{9ECC5D05-5CB0-4E92-B9EF-EC15302FD980}" type="pres">
      <dgm:prSet presAssocID="{4FF720F2-74F0-407A-A49C-AB6C0D9D0AB4}" presName="hierChild2" presStyleCnt="0"/>
      <dgm:spPr/>
    </dgm:pt>
    <dgm:pt modelId="{0AFA5A59-B634-4242-84B7-F604322CF9CC}" type="pres">
      <dgm:prSet presAssocID="{12CAE129-D44D-43E2-AB8A-B7D07BA6F27A}" presName="hierRoot1" presStyleCnt="0"/>
      <dgm:spPr/>
    </dgm:pt>
    <dgm:pt modelId="{F19F4A17-3D2B-47B6-8386-B98C54607E18}" type="pres">
      <dgm:prSet presAssocID="{12CAE129-D44D-43E2-AB8A-B7D07BA6F27A}" presName="composite" presStyleCnt="0"/>
      <dgm:spPr/>
    </dgm:pt>
    <dgm:pt modelId="{30B36573-9840-4DD5-B7D3-1F43E3762E98}" type="pres">
      <dgm:prSet presAssocID="{12CAE129-D44D-43E2-AB8A-B7D07BA6F27A}" presName="background" presStyleLbl="node0" presStyleIdx="1" presStyleCnt="2"/>
      <dgm:spPr/>
    </dgm:pt>
    <dgm:pt modelId="{63B520CA-1F4A-4EBB-9DCA-4CFA483FC490}" type="pres">
      <dgm:prSet presAssocID="{12CAE129-D44D-43E2-AB8A-B7D07BA6F27A}" presName="text" presStyleLbl="fgAcc0" presStyleIdx="1" presStyleCnt="2">
        <dgm:presLayoutVars>
          <dgm:chPref val="3"/>
        </dgm:presLayoutVars>
      </dgm:prSet>
      <dgm:spPr/>
    </dgm:pt>
    <dgm:pt modelId="{29F395F9-0B40-4E34-A1DF-F0327321CC83}" type="pres">
      <dgm:prSet presAssocID="{12CAE129-D44D-43E2-AB8A-B7D07BA6F27A}" presName="hierChild2" presStyleCnt="0"/>
      <dgm:spPr/>
    </dgm:pt>
  </dgm:ptLst>
  <dgm:cxnLst>
    <dgm:cxn modelId="{AFF27C08-202C-49F0-93AC-838E5DD74F6F}" srcId="{4C117607-1145-4318-9BFD-1A5DBF851059}" destId="{12CAE129-D44D-43E2-AB8A-B7D07BA6F27A}" srcOrd="1" destOrd="0" parTransId="{026DB987-08F4-420A-A5B4-40AFB67DF2F3}" sibTransId="{365E8770-865D-4B3B-9899-A4367B097612}"/>
    <dgm:cxn modelId="{0DE40E5B-8BB2-4D59-AFAB-3F6EDEBE5FC8}" srcId="{4C117607-1145-4318-9BFD-1A5DBF851059}" destId="{4FF720F2-74F0-407A-A49C-AB6C0D9D0AB4}" srcOrd="0" destOrd="0" parTransId="{478DA0EA-6734-4796-85D5-47485E364E78}" sibTransId="{336D6EA1-C812-4A94-96DC-95C623DDE4A9}"/>
    <dgm:cxn modelId="{32484547-794F-44A9-85A8-B81543097F5E}" type="presOf" srcId="{4FF720F2-74F0-407A-A49C-AB6C0D9D0AB4}" destId="{3DAADDE9-0CD8-4AF6-B946-2485CCF24A5F}" srcOrd="0" destOrd="0" presId="urn:microsoft.com/office/officeart/2005/8/layout/hierarchy1"/>
    <dgm:cxn modelId="{E293424A-AF41-4D82-9FC3-085236976143}" type="presOf" srcId="{12CAE129-D44D-43E2-AB8A-B7D07BA6F27A}" destId="{63B520CA-1F4A-4EBB-9DCA-4CFA483FC490}" srcOrd="0" destOrd="0" presId="urn:microsoft.com/office/officeart/2005/8/layout/hierarchy1"/>
    <dgm:cxn modelId="{888BEAF0-3936-4AB2-82EC-0CE4E25ECEDA}" type="presOf" srcId="{4C117607-1145-4318-9BFD-1A5DBF851059}" destId="{101222CA-D6FC-46A4-850E-9A6936B926B0}" srcOrd="0" destOrd="0" presId="urn:microsoft.com/office/officeart/2005/8/layout/hierarchy1"/>
    <dgm:cxn modelId="{180886A1-40BD-4703-AFBC-0562EB44CBC0}" type="presParOf" srcId="{101222CA-D6FC-46A4-850E-9A6936B926B0}" destId="{94AB02B7-864E-45F4-B1CD-190AE23AD6DC}" srcOrd="0" destOrd="0" presId="urn:microsoft.com/office/officeart/2005/8/layout/hierarchy1"/>
    <dgm:cxn modelId="{6923DEC7-D0E8-4994-AA17-F18F5EE691A0}" type="presParOf" srcId="{94AB02B7-864E-45F4-B1CD-190AE23AD6DC}" destId="{EFAFAAE3-8578-42AB-9C32-6450BA9FF865}" srcOrd="0" destOrd="0" presId="urn:microsoft.com/office/officeart/2005/8/layout/hierarchy1"/>
    <dgm:cxn modelId="{84B8E36C-B5B0-4C50-BC31-EDFDDD1F8BF4}" type="presParOf" srcId="{EFAFAAE3-8578-42AB-9C32-6450BA9FF865}" destId="{2363D262-3779-4937-8B31-FD745FE61B58}" srcOrd="0" destOrd="0" presId="urn:microsoft.com/office/officeart/2005/8/layout/hierarchy1"/>
    <dgm:cxn modelId="{40BF037A-5E98-48D1-9A74-7A904A504C32}" type="presParOf" srcId="{EFAFAAE3-8578-42AB-9C32-6450BA9FF865}" destId="{3DAADDE9-0CD8-4AF6-B946-2485CCF24A5F}" srcOrd="1" destOrd="0" presId="urn:microsoft.com/office/officeart/2005/8/layout/hierarchy1"/>
    <dgm:cxn modelId="{A37AEFC4-521B-4669-8A42-6B6924AA27FD}" type="presParOf" srcId="{94AB02B7-864E-45F4-B1CD-190AE23AD6DC}" destId="{9ECC5D05-5CB0-4E92-B9EF-EC15302FD980}" srcOrd="1" destOrd="0" presId="urn:microsoft.com/office/officeart/2005/8/layout/hierarchy1"/>
    <dgm:cxn modelId="{83B5CE77-3C3E-4FEF-A63F-4D01EAC3666B}" type="presParOf" srcId="{101222CA-D6FC-46A4-850E-9A6936B926B0}" destId="{0AFA5A59-B634-4242-84B7-F604322CF9CC}" srcOrd="1" destOrd="0" presId="urn:microsoft.com/office/officeart/2005/8/layout/hierarchy1"/>
    <dgm:cxn modelId="{C4AA0E35-35A5-4FB2-82F6-631040F83204}" type="presParOf" srcId="{0AFA5A59-B634-4242-84B7-F604322CF9CC}" destId="{F19F4A17-3D2B-47B6-8386-B98C54607E18}" srcOrd="0" destOrd="0" presId="urn:microsoft.com/office/officeart/2005/8/layout/hierarchy1"/>
    <dgm:cxn modelId="{02D5D1B2-475E-49C2-AE72-CAE294B9DDA8}" type="presParOf" srcId="{F19F4A17-3D2B-47B6-8386-B98C54607E18}" destId="{30B36573-9840-4DD5-B7D3-1F43E3762E98}" srcOrd="0" destOrd="0" presId="urn:microsoft.com/office/officeart/2005/8/layout/hierarchy1"/>
    <dgm:cxn modelId="{52254524-213A-4971-A4DC-CA06764546F2}" type="presParOf" srcId="{F19F4A17-3D2B-47B6-8386-B98C54607E18}" destId="{63B520CA-1F4A-4EBB-9DCA-4CFA483FC490}" srcOrd="1" destOrd="0" presId="urn:microsoft.com/office/officeart/2005/8/layout/hierarchy1"/>
    <dgm:cxn modelId="{29858147-F41C-4D87-8EF1-8C307F6067F3}" type="presParOf" srcId="{0AFA5A59-B634-4242-84B7-F604322CF9CC}" destId="{29F395F9-0B40-4E34-A1DF-F0327321CC83}"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77D3A31-1161-4234-ADAC-1E009CCC5B31}"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28A72DA-44FC-4FC0-973E-16FF6E9E8FA8}">
      <dgm:prSet/>
      <dgm:spPr/>
      <dgm:t>
        <a:bodyPr/>
        <a:lstStyle/>
        <a:p>
          <a:pPr>
            <a:lnSpc>
              <a:spcPct val="100000"/>
            </a:lnSpc>
          </a:pPr>
          <a:r>
            <a:rPr lang="en-US" b="1" dirty="0"/>
            <a:t>Good Batting Average</a:t>
          </a:r>
          <a:r>
            <a:rPr lang="en-US" dirty="0"/>
            <a:t>: Consistently scoring a significant number of runs per innings.</a:t>
          </a:r>
        </a:p>
      </dgm:t>
    </dgm:pt>
    <dgm:pt modelId="{F1DC6EFC-BBCA-439C-A8E7-305AE1F518AC}" type="parTrans" cxnId="{477BDCED-564C-4442-AA24-8C2B74855FDF}">
      <dgm:prSet/>
      <dgm:spPr/>
      <dgm:t>
        <a:bodyPr/>
        <a:lstStyle/>
        <a:p>
          <a:endParaRPr lang="en-US"/>
        </a:p>
      </dgm:t>
    </dgm:pt>
    <dgm:pt modelId="{9417B014-C5D3-4650-93F2-8E82596E681E}" type="sibTrans" cxnId="{477BDCED-564C-4442-AA24-8C2B74855FDF}">
      <dgm:prSet/>
      <dgm:spPr/>
      <dgm:t>
        <a:bodyPr/>
        <a:lstStyle/>
        <a:p>
          <a:endParaRPr lang="en-US"/>
        </a:p>
      </dgm:t>
    </dgm:pt>
    <dgm:pt modelId="{3A170578-0E65-4721-9987-4D92C2652AE4}">
      <dgm:prSet/>
      <dgm:spPr/>
      <dgm:t>
        <a:bodyPr/>
        <a:lstStyle/>
        <a:p>
          <a:pPr>
            <a:lnSpc>
              <a:spcPct val="100000"/>
            </a:lnSpc>
          </a:pPr>
          <a:r>
            <a:rPr lang="en-US" b="1" dirty="0"/>
            <a:t>Good Strike Rate</a:t>
          </a:r>
          <a:r>
            <a:rPr lang="en-US" dirty="0"/>
            <a:t>: Scoring runs at a quick pace, essential in limited-overs formats.</a:t>
          </a:r>
        </a:p>
      </dgm:t>
    </dgm:pt>
    <dgm:pt modelId="{CD2AD796-077C-45FF-BD38-8B418D9D7DEE}" type="parTrans" cxnId="{C6D6A66E-9FA4-448D-BB69-79476A58BE00}">
      <dgm:prSet/>
      <dgm:spPr/>
      <dgm:t>
        <a:bodyPr/>
        <a:lstStyle/>
        <a:p>
          <a:endParaRPr lang="en-US"/>
        </a:p>
      </dgm:t>
    </dgm:pt>
    <dgm:pt modelId="{25B8FF6F-4C6B-4F2D-8B81-CBE76A38204D}" type="sibTrans" cxnId="{C6D6A66E-9FA4-448D-BB69-79476A58BE00}">
      <dgm:prSet/>
      <dgm:spPr/>
      <dgm:t>
        <a:bodyPr/>
        <a:lstStyle/>
        <a:p>
          <a:endParaRPr lang="en-US"/>
        </a:p>
      </dgm:t>
    </dgm:pt>
    <dgm:pt modelId="{DBAD4261-1E73-4E93-917A-1FA2E82D0657}">
      <dgm:prSet/>
      <dgm:spPr/>
      <dgm:t>
        <a:bodyPr/>
        <a:lstStyle/>
        <a:p>
          <a:pPr>
            <a:lnSpc>
              <a:spcPct val="100000"/>
            </a:lnSpc>
          </a:pPr>
          <a:r>
            <a:rPr lang="en-US" b="1" dirty="0"/>
            <a:t>Hard-Hitter</a:t>
          </a:r>
          <a:r>
            <a:rPr lang="en-US" dirty="0"/>
            <a:t>: Ability to score boundaries and play aggressive shots when needed.</a:t>
          </a:r>
        </a:p>
      </dgm:t>
    </dgm:pt>
    <dgm:pt modelId="{7E66B30C-B8DE-4D07-9788-571A587AA236}" type="parTrans" cxnId="{8246D3CA-19EF-4400-8A09-48E1B5D1CB9F}">
      <dgm:prSet/>
      <dgm:spPr/>
      <dgm:t>
        <a:bodyPr/>
        <a:lstStyle/>
        <a:p>
          <a:endParaRPr lang="en-US"/>
        </a:p>
      </dgm:t>
    </dgm:pt>
    <dgm:pt modelId="{3A923058-F6C0-4453-9931-8495D748862B}" type="sibTrans" cxnId="{8246D3CA-19EF-4400-8A09-48E1B5D1CB9F}">
      <dgm:prSet/>
      <dgm:spPr/>
      <dgm:t>
        <a:bodyPr/>
        <a:lstStyle/>
        <a:p>
          <a:endParaRPr lang="en-US"/>
        </a:p>
      </dgm:t>
    </dgm:pt>
    <dgm:pt modelId="{8CCE693B-1520-40DB-8451-E9D4F231FF11}">
      <dgm:prSet/>
      <dgm:spPr/>
      <dgm:t>
        <a:bodyPr/>
        <a:lstStyle/>
        <a:p>
          <a:pPr>
            <a:lnSpc>
              <a:spcPct val="100000"/>
            </a:lnSpc>
          </a:pPr>
          <a:r>
            <a:rPr lang="en-US" b="1" dirty="0"/>
            <a:t>Number of Stumping Dismissals</a:t>
          </a:r>
          <a:r>
            <a:rPr lang="en-US" dirty="0"/>
            <a:t>: Proficiency in quick stumpings, indicating sharp reflexes and agility.</a:t>
          </a:r>
        </a:p>
      </dgm:t>
    </dgm:pt>
    <dgm:pt modelId="{10210256-7F23-4DBB-99C1-8A5F71074F1E}" type="parTrans" cxnId="{D9118E8C-56A1-4B15-B031-1A7B66F4DFE7}">
      <dgm:prSet/>
      <dgm:spPr/>
      <dgm:t>
        <a:bodyPr/>
        <a:lstStyle/>
        <a:p>
          <a:endParaRPr lang="en-US"/>
        </a:p>
      </dgm:t>
    </dgm:pt>
    <dgm:pt modelId="{EF3AEE91-FF34-4AE7-BD58-58C81839FDDB}" type="sibTrans" cxnId="{D9118E8C-56A1-4B15-B031-1A7B66F4DFE7}">
      <dgm:prSet/>
      <dgm:spPr/>
      <dgm:t>
        <a:bodyPr/>
        <a:lstStyle/>
        <a:p>
          <a:endParaRPr lang="en-US"/>
        </a:p>
      </dgm:t>
    </dgm:pt>
    <dgm:pt modelId="{E40199E3-A717-4873-8A88-60CA59D74378}">
      <dgm:prSet/>
      <dgm:spPr/>
      <dgm:t>
        <a:bodyPr/>
        <a:lstStyle/>
        <a:p>
          <a:pPr>
            <a:lnSpc>
              <a:spcPct val="100000"/>
            </a:lnSpc>
          </a:pPr>
          <a:r>
            <a:rPr lang="en-US" b="1" dirty="0"/>
            <a:t>Number of Caught Behind Dismissals</a:t>
          </a:r>
          <a:r>
            <a:rPr lang="en-US" dirty="0"/>
            <a:t>: Effectiveness in catching behind the stumps, showcasing safe hands and anticipation.</a:t>
          </a:r>
        </a:p>
      </dgm:t>
    </dgm:pt>
    <dgm:pt modelId="{90289A48-9128-4390-85E8-15D41CD717E5}" type="parTrans" cxnId="{EC133CAB-85F7-4209-84D6-16FDC363FC69}">
      <dgm:prSet/>
      <dgm:spPr/>
      <dgm:t>
        <a:bodyPr/>
        <a:lstStyle/>
        <a:p>
          <a:endParaRPr lang="en-US"/>
        </a:p>
      </dgm:t>
    </dgm:pt>
    <dgm:pt modelId="{03052338-111F-4760-9D85-264F39F974AE}" type="sibTrans" cxnId="{EC133CAB-85F7-4209-84D6-16FDC363FC69}">
      <dgm:prSet/>
      <dgm:spPr/>
      <dgm:t>
        <a:bodyPr/>
        <a:lstStyle/>
        <a:p>
          <a:endParaRPr lang="en-US"/>
        </a:p>
      </dgm:t>
    </dgm:pt>
    <dgm:pt modelId="{F0F17F4C-D450-4C3F-8A2C-6F2BD406648C}">
      <dgm:prSet/>
      <dgm:spPr/>
      <dgm:t>
        <a:bodyPr/>
        <a:lstStyle/>
        <a:p>
          <a:pPr>
            <a:lnSpc>
              <a:spcPct val="100000"/>
            </a:lnSpc>
          </a:pPr>
          <a:r>
            <a:rPr lang="en-US" b="1" dirty="0"/>
            <a:t>Past Experience</a:t>
          </a:r>
          <a:r>
            <a:rPr lang="en-US" dirty="0"/>
            <a:t>: Proven track record and performance history in various match situations.</a:t>
          </a:r>
        </a:p>
      </dgm:t>
    </dgm:pt>
    <dgm:pt modelId="{3D80EEE7-CB94-4574-AAE9-DAB72231BBA6}" type="parTrans" cxnId="{E73D249F-6BC9-44AE-941B-1B85EBEA4DFA}">
      <dgm:prSet/>
      <dgm:spPr/>
      <dgm:t>
        <a:bodyPr/>
        <a:lstStyle/>
        <a:p>
          <a:endParaRPr lang="en-US"/>
        </a:p>
      </dgm:t>
    </dgm:pt>
    <dgm:pt modelId="{2898D6F6-3164-4558-BEB8-38862269D2DD}" type="sibTrans" cxnId="{E73D249F-6BC9-44AE-941B-1B85EBEA4DFA}">
      <dgm:prSet/>
      <dgm:spPr/>
      <dgm:t>
        <a:bodyPr/>
        <a:lstStyle/>
        <a:p>
          <a:endParaRPr lang="en-US"/>
        </a:p>
      </dgm:t>
    </dgm:pt>
    <dgm:pt modelId="{53E3DC0B-BB8B-4BA6-BC52-1515821E569E}">
      <dgm:prSet/>
      <dgm:spPr/>
      <dgm:t>
        <a:bodyPr/>
        <a:lstStyle/>
        <a:p>
          <a:pPr>
            <a:lnSpc>
              <a:spcPct val="100000"/>
            </a:lnSpc>
          </a:pPr>
          <a:r>
            <a:rPr lang="en-US" b="1" dirty="0"/>
            <a:t>Availability or Comparison with Another Wicketkeeper</a:t>
          </a:r>
          <a:r>
            <a:rPr lang="en-US" dirty="0"/>
            <a:t>: Considering the player's availability and comparing their skills and performance with other potential wicketkeepers.</a:t>
          </a:r>
        </a:p>
      </dgm:t>
    </dgm:pt>
    <dgm:pt modelId="{4961015F-FF84-4DB0-B85B-7D61CCE39E15}" type="parTrans" cxnId="{2E686F32-0669-4323-A01D-F37EBB572815}">
      <dgm:prSet/>
      <dgm:spPr/>
      <dgm:t>
        <a:bodyPr/>
        <a:lstStyle/>
        <a:p>
          <a:endParaRPr lang="en-US"/>
        </a:p>
      </dgm:t>
    </dgm:pt>
    <dgm:pt modelId="{B2901FFA-E78B-4419-BA49-07C3CEE3234F}" type="sibTrans" cxnId="{2E686F32-0669-4323-A01D-F37EBB572815}">
      <dgm:prSet/>
      <dgm:spPr/>
      <dgm:t>
        <a:bodyPr/>
        <a:lstStyle/>
        <a:p>
          <a:endParaRPr lang="en-US"/>
        </a:p>
      </dgm:t>
    </dgm:pt>
    <dgm:pt modelId="{AC0AC0C9-8C1D-44C1-BA07-E00A887190E6}" type="pres">
      <dgm:prSet presAssocID="{977D3A31-1161-4234-ADAC-1E009CCC5B31}" presName="root" presStyleCnt="0">
        <dgm:presLayoutVars>
          <dgm:dir/>
          <dgm:resizeHandles val="exact"/>
        </dgm:presLayoutVars>
      </dgm:prSet>
      <dgm:spPr/>
    </dgm:pt>
    <dgm:pt modelId="{5389CFCB-2077-4126-8E27-12BE9B06350D}" type="pres">
      <dgm:prSet presAssocID="{128A72DA-44FC-4FC0-973E-16FF6E9E8FA8}" presName="compNode" presStyleCnt="0"/>
      <dgm:spPr/>
    </dgm:pt>
    <dgm:pt modelId="{43D28C0E-C53B-478E-BBED-BBC481E2B5BC}" type="pres">
      <dgm:prSet presAssocID="{128A72DA-44FC-4FC0-973E-16FF6E9E8FA8}" presName="bgRect" presStyleLbl="bgShp" presStyleIdx="0" presStyleCnt="7"/>
      <dgm:spPr/>
    </dgm:pt>
    <dgm:pt modelId="{73F11448-8CC7-48A9-BAA5-FB1F3677F1CB}" type="pres">
      <dgm:prSet presAssocID="{128A72DA-44FC-4FC0-973E-16FF6E9E8FA8}"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ricket"/>
        </a:ext>
      </dgm:extLst>
    </dgm:pt>
    <dgm:pt modelId="{71CA21C1-97D9-4ED5-BFCD-5C39FD377ECA}" type="pres">
      <dgm:prSet presAssocID="{128A72DA-44FC-4FC0-973E-16FF6E9E8FA8}" presName="spaceRect" presStyleCnt="0"/>
      <dgm:spPr/>
    </dgm:pt>
    <dgm:pt modelId="{12707E77-EC51-4C22-8CE0-2FC82FAEB3F8}" type="pres">
      <dgm:prSet presAssocID="{128A72DA-44FC-4FC0-973E-16FF6E9E8FA8}" presName="parTx" presStyleLbl="revTx" presStyleIdx="0" presStyleCnt="7">
        <dgm:presLayoutVars>
          <dgm:chMax val="0"/>
          <dgm:chPref val="0"/>
        </dgm:presLayoutVars>
      </dgm:prSet>
      <dgm:spPr/>
    </dgm:pt>
    <dgm:pt modelId="{6421241B-3517-4955-AE5E-4DF842918547}" type="pres">
      <dgm:prSet presAssocID="{9417B014-C5D3-4650-93F2-8E82596E681E}" presName="sibTrans" presStyleCnt="0"/>
      <dgm:spPr/>
    </dgm:pt>
    <dgm:pt modelId="{7B36E1E2-0A49-44D2-80C2-E3B30C35C6F2}" type="pres">
      <dgm:prSet presAssocID="{3A170578-0E65-4721-9987-4D92C2652AE4}" presName="compNode" presStyleCnt="0"/>
      <dgm:spPr/>
    </dgm:pt>
    <dgm:pt modelId="{A680F604-1D82-42EF-8E99-20D9E3FD5D7C}" type="pres">
      <dgm:prSet presAssocID="{3A170578-0E65-4721-9987-4D92C2652AE4}" presName="bgRect" presStyleLbl="bgShp" presStyleIdx="1" presStyleCnt="7"/>
      <dgm:spPr/>
    </dgm:pt>
    <dgm:pt modelId="{92EB1C6B-23FE-4361-AFDB-FC899632A1C8}" type="pres">
      <dgm:prSet presAssocID="{3A170578-0E65-4721-9987-4D92C2652AE4}"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D98B6064-E232-40AE-BDD1-CC3720E75278}" type="pres">
      <dgm:prSet presAssocID="{3A170578-0E65-4721-9987-4D92C2652AE4}" presName="spaceRect" presStyleCnt="0"/>
      <dgm:spPr/>
    </dgm:pt>
    <dgm:pt modelId="{9E830A2A-2ECA-4D38-ABEA-5BA2BEB25F72}" type="pres">
      <dgm:prSet presAssocID="{3A170578-0E65-4721-9987-4D92C2652AE4}" presName="parTx" presStyleLbl="revTx" presStyleIdx="1" presStyleCnt="7">
        <dgm:presLayoutVars>
          <dgm:chMax val="0"/>
          <dgm:chPref val="0"/>
        </dgm:presLayoutVars>
      </dgm:prSet>
      <dgm:spPr/>
    </dgm:pt>
    <dgm:pt modelId="{DD82E0C5-6743-4816-803C-0F904578D0AF}" type="pres">
      <dgm:prSet presAssocID="{25B8FF6F-4C6B-4F2D-8B81-CBE76A38204D}" presName="sibTrans" presStyleCnt="0"/>
      <dgm:spPr/>
    </dgm:pt>
    <dgm:pt modelId="{57384FC5-D8C3-449F-968F-CE79315860C4}" type="pres">
      <dgm:prSet presAssocID="{DBAD4261-1E73-4E93-917A-1FA2E82D0657}" presName="compNode" presStyleCnt="0"/>
      <dgm:spPr/>
    </dgm:pt>
    <dgm:pt modelId="{10A050AE-6BDD-4BCB-9C25-3735D2C4C8FD}" type="pres">
      <dgm:prSet presAssocID="{DBAD4261-1E73-4E93-917A-1FA2E82D0657}" presName="bgRect" presStyleLbl="bgShp" presStyleIdx="2" presStyleCnt="7"/>
      <dgm:spPr/>
    </dgm:pt>
    <dgm:pt modelId="{E521345C-EC33-4DEA-A295-30B92D1C5A9F}" type="pres">
      <dgm:prSet presAssocID="{DBAD4261-1E73-4E93-917A-1FA2E82D0657}"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seball"/>
        </a:ext>
      </dgm:extLst>
    </dgm:pt>
    <dgm:pt modelId="{3A0C2997-E77D-4B2D-B4B6-C3078E29AAC4}" type="pres">
      <dgm:prSet presAssocID="{DBAD4261-1E73-4E93-917A-1FA2E82D0657}" presName="spaceRect" presStyleCnt="0"/>
      <dgm:spPr/>
    </dgm:pt>
    <dgm:pt modelId="{44F8E623-1427-491F-9BD9-633F481CD620}" type="pres">
      <dgm:prSet presAssocID="{DBAD4261-1E73-4E93-917A-1FA2E82D0657}" presName="parTx" presStyleLbl="revTx" presStyleIdx="2" presStyleCnt="7">
        <dgm:presLayoutVars>
          <dgm:chMax val="0"/>
          <dgm:chPref val="0"/>
        </dgm:presLayoutVars>
      </dgm:prSet>
      <dgm:spPr/>
    </dgm:pt>
    <dgm:pt modelId="{E8654C66-B914-4769-98D6-F6AF204943A9}" type="pres">
      <dgm:prSet presAssocID="{3A923058-F6C0-4453-9931-8495D748862B}" presName="sibTrans" presStyleCnt="0"/>
      <dgm:spPr/>
    </dgm:pt>
    <dgm:pt modelId="{52FCD29B-2A54-4DD0-8DA4-204231A71A17}" type="pres">
      <dgm:prSet presAssocID="{8CCE693B-1520-40DB-8451-E9D4F231FF11}" presName="compNode" presStyleCnt="0"/>
      <dgm:spPr/>
    </dgm:pt>
    <dgm:pt modelId="{AC88288F-51D6-4F84-ADBE-791DB76BB1F4}" type="pres">
      <dgm:prSet presAssocID="{8CCE693B-1520-40DB-8451-E9D4F231FF11}" presName="bgRect" presStyleLbl="bgShp" presStyleIdx="3" presStyleCnt="7"/>
      <dgm:spPr/>
    </dgm:pt>
    <dgm:pt modelId="{53E39086-A928-4BED-B920-5CF93495E0C8}" type="pres">
      <dgm:prSet presAssocID="{8CCE693B-1520-40DB-8451-E9D4F231FF11}"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peed Bump"/>
        </a:ext>
      </dgm:extLst>
    </dgm:pt>
    <dgm:pt modelId="{C1193A20-9839-49DC-9F40-45EF6AA6EF69}" type="pres">
      <dgm:prSet presAssocID="{8CCE693B-1520-40DB-8451-E9D4F231FF11}" presName="spaceRect" presStyleCnt="0"/>
      <dgm:spPr/>
    </dgm:pt>
    <dgm:pt modelId="{D1B96878-4649-47B1-8BE8-37A90CA8525A}" type="pres">
      <dgm:prSet presAssocID="{8CCE693B-1520-40DB-8451-E9D4F231FF11}" presName="parTx" presStyleLbl="revTx" presStyleIdx="3" presStyleCnt="7">
        <dgm:presLayoutVars>
          <dgm:chMax val="0"/>
          <dgm:chPref val="0"/>
        </dgm:presLayoutVars>
      </dgm:prSet>
      <dgm:spPr/>
    </dgm:pt>
    <dgm:pt modelId="{525B70F0-00F2-4D72-8859-A28B920F99D9}" type="pres">
      <dgm:prSet presAssocID="{EF3AEE91-FF34-4AE7-BD58-58C81839FDDB}" presName="sibTrans" presStyleCnt="0"/>
      <dgm:spPr/>
    </dgm:pt>
    <dgm:pt modelId="{67562DA4-5232-4A02-AC49-1FE82BBAE11B}" type="pres">
      <dgm:prSet presAssocID="{E40199E3-A717-4873-8A88-60CA59D74378}" presName="compNode" presStyleCnt="0"/>
      <dgm:spPr/>
    </dgm:pt>
    <dgm:pt modelId="{34ED928F-35A7-48C0-AC77-6DDD61637815}" type="pres">
      <dgm:prSet presAssocID="{E40199E3-A717-4873-8A88-60CA59D74378}" presName="bgRect" presStyleLbl="bgShp" presStyleIdx="4" presStyleCnt="7"/>
      <dgm:spPr/>
    </dgm:pt>
    <dgm:pt modelId="{853EDF45-1FED-46F8-8C31-DA52FAECDDE6}" type="pres">
      <dgm:prSet presAssocID="{E40199E3-A717-4873-8A88-60CA59D74378}"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ucket and shovel"/>
        </a:ext>
      </dgm:extLst>
    </dgm:pt>
    <dgm:pt modelId="{0BC7DA4F-DE28-404A-9BE4-0FB02AD53BFB}" type="pres">
      <dgm:prSet presAssocID="{E40199E3-A717-4873-8A88-60CA59D74378}" presName="spaceRect" presStyleCnt="0"/>
      <dgm:spPr/>
    </dgm:pt>
    <dgm:pt modelId="{28429EFE-BD66-4AEA-B0F5-99B27B3A405C}" type="pres">
      <dgm:prSet presAssocID="{E40199E3-A717-4873-8A88-60CA59D74378}" presName="parTx" presStyleLbl="revTx" presStyleIdx="4" presStyleCnt="7">
        <dgm:presLayoutVars>
          <dgm:chMax val="0"/>
          <dgm:chPref val="0"/>
        </dgm:presLayoutVars>
      </dgm:prSet>
      <dgm:spPr/>
    </dgm:pt>
    <dgm:pt modelId="{4CE52103-5919-47BD-AA57-06EA15CA90F4}" type="pres">
      <dgm:prSet presAssocID="{03052338-111F-4760-9D85-264F39F974AE}" presName="sibTrans" presStyleCnt="0"/>
      <dgm:spPr/>
    </dgm:pt>
    <dgm:pt modelId="{CB134A6B-9B3B-4485-B735-19CE768C61BD}" type="pres">
      <dgm:prSet presAssocID="{F0F17F4C-D450-4C3F-8A2C-6F2BD406648C}" presName="compNode" presStyleCnt="0"/>
      <dgm:spPr/>
    </dgm:pt>
    <dgm:pt modelId="{8A8CB0B0-5822-4A15-897E-312700BAD5FA}" type="pres">
      <dgm:prSet presAssocID="{F0F17F4C-D450-4C3F-8A2C-6F2BD406648C}" presName="bgRect" presStyleLbl="bgShp" presStyleIdx="5" presStyleCnt="7"/>
      <dgm:spPr/>
    </dgm:pt>
    <dgm:pt modelId="{07090340-919E-4E30-93F1-C028DA70ECBE}" type="pres">
      <dgm:prSet presAssocID="{F0F17F4C-D450-4C3F-8A2C-6F2BD406648C}"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riefcase"/>
        </a:ext>
      </dgm:extLst>
    </dgm:pt>
    <dgm:pt modelId="{AACDA14F-3B9B-42F2-AABE-B41B0E03C9D3}" type="pres">
      <dgm:prSet presAssocID="{F0F17F4C-D450-4C3F-8A2C-6F2BD406648C}" presName="spaceRect" presStyleCnt="0"/>
      <dgm:spPr/>
    </dgm:pt>
    <dgm:pt modelId="{E3355FE0-1069-4D59-9ADF-0E42CBBAB42C}" type="pres">
      <dgm:prSet presAssocID="{F0F17F4C-D450-4C3F-8A2C-6F2BD406648C}" presName="parTx" presStyleLbl="revTx" presStyleIdx="5" presStyleCnt="7">
        <dgm:presLayoutVars>
          <dgm:chMax val="0"/>
          <dgm:chPref val="0"/>
        </dgm:presLayoutVars>
      </dgm:prSet>
      <dgm:spPr/>
    </dgm:pt>
    <dgm:pt modelId="{B85D9C53-74C3-474A-B339-8121035CF28F}" type="pres">
      <dgm:prSet presAssocID="{2898D6F6-3164-4558-BEB8-38862269D2DD}" presName="sibTrans" presStyleCnt="0"/>
      <dgm:spPr/>
    </dgm:pt>
    <dgm:pt modelId="{2E5770B9-7128-4E95-8361-EEBF8E15A0B0}" type="pres">
      <dgm:prSet presAssocID="{53E3DC0B-BB8B-4BA6-BC52-1515821E569E}" presName="compNode" presStyleCnt="0"/>
      <dgm:spPr/>
    </dgm:pt>
    <dgm:pt modelId="{24CB3F91-F1D9-4A9F-ACB9-50C0290BB27E}" type="pres">
      <dgm:prSet presAssocID="{53E3DC0B-BB8B-4BA6-BC52-1515821E569E}" presName="bgRect" presStyleLbl="bgShp" presStyleIdx="6" presStyleCnt="7"/>
      <dgm:spPr/>
    </dgm:pt>
    <dgm:pt modelId="{36C58898-AAAF-43ED-A5EE-B184F139C1B8}" type="pres">
      <dgm:prSet presAssocID="{53E3DC0B-BB8B-4BA6-BC52-1515821E569E}"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Tennis racket and ball"/>
        </a:ext>
      </dgm:extLst>
    </dgm:pt>
    <dgm:pt modelId="{1BA27380-1F5B-4F61-B0DE-B33AF63279BC}" type="pres">
      <dgm:prSet presAssocID="{53E3DC0B-BB8B-4BA6-BC52-1515821E569E}" presName="spaceRect" presStyleCnt="0"/>
      <dgm:spPr/>
    </dgm:pt>
    <dgm:pt modelId="{6D6BE117-4169-4932-AB9E-CE7551F37311}" type="pres">
      <dgm:prSet presAssocID="{53E3DC0B-BB8B-4BA6-BC52-1515821E569E}" presName="parTx" presStyleLbl="revTx" presStyleIdx="6" presStyleCnt="7">
        <dgm:presLayoutVars>
          <dgm:chMax val="0"/>
          <dgm:chPref val="0"/>
        </dgm:presLayoutVars>
      </dgm:prSet>
      <dgm:spPr/>
    </dgm:pt>
  </dgm:ptLst>
  <dgm:cxnLst>
    <dgm:cxn modelId="{CACEE62B-8ADD-4B14-8106-D6CEE0DF61A3}" type="presOf" srcId="{F0F17F4C-D450-4C3F-8A2C-6F2BD406648C}" destId="{E3355FE0-1069-4D59-9ADF-0E42CBBAB42C}" srcOrd="0" destOrd="0" presId="urn:microsoft.com/office/officeart/2018/2/layout/IconVerticalSolidList"/>
    <dgm:cxn modelId="{2E686F32-0669-4323-A01D-F37EBB572815}" srcId="{977D3A31-1161-4234-ADAC-1E009CCC5B31}" destId="{53E3DC0B-BB8B-4BA6-BC52-1515821E569E}" srcOrd="6" destOrd="0" parTransId="{4961015F-FF84-4DB0-B85B-7D61CCE39E15}" sibTransId="{B2901FFA-E78B-4419-BA49-07C3CEE3234F}"/>
    <dgm:cxn modelId="{7067F963-5289-4535-A72F-FBFC79C6B284}" type="presOf" srcId="{128A72DA-44FC-4FC0-973E-16FF6E9E8FA8}" destId="{12707E77-EC51-4C22-8CE0-2FC82FAEB3F8}" srcOrd="0" destOrd="0" presId="urn:microsoft.com/office/officeart/2018/2/layout/IconVerticalSolidList"/>
    <dgm:cxn modelId="{A560E06A-D4A0-47C3-A191-88DE0B1EF993}" type="presOf" srcId="{3A170578-0E65-4721-9987-4D92C2652AE4}" destId="{9E830A2A-2ECA-4D38-ABEA-5BA2BEB25F72}" srcOrd="0" destOrd="0" presId="urn:microsoft.com/office/officeart/2018/2/layout/IconVerticalSolidList"/>
    <dgm:cxn modelId="{C6D6A66E-9FA4-448D-BB69-79476A58BE00}" srcId="{977D3A31-1161-4234-ADAC-1E009CCC5B31}" destId="{3A170578-0E65-4721-9987-4D92C2652AE4}" srcOrd="1" destOrd="0" parTransId="{CD2AD796-077C-45FF-BD38-8B418D9D7DEE}" sibTransId="{25B8FF6F-4C6B-4F2D-8B81-CBE76A38204D}"/>
    <dgm:cxn modelId="{DAB4DD4F-EE1F-42DA-9DA5-81E94C96FD78}" type="presOf" srcId="{DBAD4261-1E73-4E93-917A-1FA2E82D0657}" destId="{44F8E623-1427-491F-9BD9-633F481CD620}" srcOrd="0" destOrd="0" presId="urn:microsoft.com/office/officeart/2018/2/layout/IconVerticalSolidList"/>
    <dgm:cxn modelId="{6EE7D373-0C70-4FDF-947B-0D6B47CFEE53}" type="presOf" srcId="{53E3DC0B-BB8B-4BA6-BC52-1515821E569E}" destId="{6D6BE117-4169-4932-AB9E-CE7551F37311}" srcOrd="0" destOrd="0" presId="urn:microsoft.com/office/officeart/2018/2/layout/IconVerticalSolidList"/>
    <dgm:cxn modelId="{D9118E8C-56A1-4B15-B031-1A7B66F4DFE7}" srcId="{977D3A31-1161-4234-ADAC-1E009CCC5B31}" destId="{8CCE693B-1520-40DB-8451-E9D4F231FF11}" srcOrd="3" destOrd="0" parTransId="{10210256-7F23-4DBB-99C1-8A5F71074F1E}" sibTransId="{EF3AEE91-FF34-4AE7-BD58-58C81839FDDB}"/>
    <dgm:cxn modelId="{B71A109B-2F23-4BF8-924B-AD77106EC334}" type="presOf" srcId="{8CCE693B-1520-40DB-8451-E9D4F231FF11}" destId="{D1B96878-4649-47B1-8BE8-37A90CA8525A}" srcOrd="0" destOrd="0" presId="urn:microsoft.com/office/officeart/2018/2/layout/IconVerticalSolidList"/>
    <dgm:cxn modelId="{E73D249F-6BC9-44AE-941B-1B85EBEA4DFA}" srcId="{977D3A31-1161-4234-ADAC-1E009CCC5B31}" destId="{F0F17F4C-D450-4C3F-8A2C-6F2BD406648C}" srcOrd="5" destOrd="0" parTransId="{3D80EEE7-CB94-4574-AAE9-DAB72231BBA6}" sibTransId="{2898D6F6-3164-4558-BEB8-38862269D2DD}"/>
    <dgm:cxn modelId="{EC133CAB-85F7-4209-84D6-16FDC363FC69}" srcId="{977D3A31-1161-4234-ADAC-1E009CCC5B31}" destId="{E40199E3-A717-4873-8A88-60CA59D74378}" srcOrd="4" destOrd="0" parTransId="{90289A48-9128-4390-85E8-15D41CD717E5}" sibTransId="{03052338-111F-4760-9D85-264F39F974AE}"/>
    <dgm:cxn modelId="{97B7D0AB-1538-4D54-89EE-7DCCD271397F}" type="presOf" srcId="{977D3A31-1161-4234-ADAC-1E009CCC5B31}" destId="{AC0AC0C9-8C1D-44C1-BA07-E00A887190E6}" srcOrd="0" destOrd="0" presId="urn:microsoft.com/office/officeart/2018/2/layout/IconVerticalSolidList"/>
    <dgm:cxn modelId="{8246D3CA-19EF-4400-8A09-48E1B5D1CB9F}" srcId="{977D3A31-1161-4234-ADAC-1E009CCC5B31}" destId="{DBAD4261-1E73-4E93-917A-1FA2E82D0657}" srcOrd="2" destOrd="0" parTransId="{7E66B30C-B8DE-4D07-9788-571A587AA236}" sibTransId="{3A923058-F6C0-4453-9931-8495D748862B}"/>
    <dgm:cxn modelId="{9CC362E2-0679-4F7A-B946-2054D9D6EDDB}" type="presOf" srcId="{E40199E3-A717-4873-8A88-60CA59D74378}" destId="{28429EFE-BD66-4AEA-B0F5-99B27B3A405C}" srcOrd="0" destOrd="0" presId="urn:microsoft.com/office/officeart/2018/2/layout/IconVerticalSolidList"/>
    <dgm:cxn modelId="{477BDCED-564C-4442-AA24-8C2B74855FDF}" srcId="{977D3A31-1161-4234-ADAC-1E009CCC5B31}" destId="{128A72DA-44FC-4FC0-973E-16FF6E9E8FA8}" srcOrd="0" destOrd="0" parTransId="{F1DC6EFC-BBCA-439C-A8E7-305AE1F518AC}" sibTransId="{9417B014-C5D3-4650-93F2-8E82596E681E}"/>
    <dgm:cxn modelId="{3D221ACC-7DD6-407C-857D-FD6480365935}" type="presParOf" srcId="{AC0AC0C9-8C1D-44C1-BA07-E00A887190E6}" destId="{5389CFCB-2077-4126-8E27-12BE9B06350D}" srcOrd="0" destOrd="0" presId="urn:microsoft.com/office/officeart/2018/2/layout/IconVerticalSolidList"/>
    <dgm:cxn modelId="{9FE0F5FC-18C3-49A1-B1B1-A85697C54FDE}" type="presParOf" srcId="{5389CFCB-2077-4126-8E27-12BE9B06350D}" destId="{43D28C0E-C53B-478E-BBED-BBC481E2B5BC}" srcOrd="0" destOrd="0" presId="urn:microsoft.com/office/officeart/2018/2/layout/IconVerticalSolidList"/>
    <dgm:cxn modelId="{70835B4E-DC45-421A-8F44-C41579C2CAB4}" type="presParOf" srcId="{5389CFCB-2077-4126-8E27-12BE9B06350D}" destId="{73F11448-8CC7-48A9-BAA5-FB1F3677F1CB}" srcOrd="1" destOrd="0" presId="urn:microsoft.com/office/officeart/2018/2/layout/IconVerticalSolidList"/>
    <dgm:cxn modelId="{8BBD2260-BFF1-426F-A97B-5168FA00AAEB}" type="presParOf" srcId="{5389CFCB-2077-4126-8E27-12BE9B06350D}" destId="{71CA21C1-97D9-4ED5-BFCD-5C39FD377ECA}" srcOrd="2" destOrd="0" presId="urn:microsoft.com/office/officeart/2018/2/layout/IconVerticalSolidList"/>
    <dgm:cxn modelId="{3B7A3C1B-7010-499E-9153-C5C5002894B6}" type="presParOf" srcId="{5389CFCB-2077-4126-8E27-12BE9B06350D}" destId="{12707E77-EC51-4C22-8CE0-2FC82FAEB3F8}" srcOrd="3" destOrd="0" presId="urn:microsoft.com/office/officeart/2018/2/layout/IconVerticalSolidList"/>
    <dgm:cxn modelId="{B871BA95-5932-4023-A013-399879F27C3D}" type="presParOf" srcId="{AC0AC0C9-8C1D-44C1-BA07-E00A887190E6}" destId="{6421241B-3517-4955-AE5E-4DF842918547}" srcOrd="1" destOrd="0" presId="urn:microsoft.com/office/officeart/2018/2/layout/IconVerticalSolidList"/>
    <dgm:cxn modelId="{24349B0B-6BF7-4E9D-9FDA-E399AB782841}" type="presParOf" srcId="{AC0AC0C9-8C1D-44C1-BA07-E00A887190E6}" destId="{7B36E1E2-0A49-44D2-80C2-E3B30C35C6F2}" srcOrd="2" destOrd="0" presId="urn:microsoft.com/office/officeart/2018/2/layout/IconVerticalSolidList"/>
    <dgm:cxn modelId="{D95234E7-779A-441B-ADC1-45C3324D94FF}" type="presParOf" srcId="{7B36E1E2-0A49-44D2-80C2-E3B30C35C6F2}" destId="{A680F604-1D82-42EF-8E99-20D9E3FD5D7C}" srcOrd="0" destOrd="0" presId="urn:microsoft.com/office/officeart/2018/2/layout/IconVerticalSolidList"/>
    <dgm:cxn modelId="{5D5E1A88-CCC2-4BFD-8458-974AE080BB33}" type="presParOf" srcId="{7B36E1E2-0A49-44D2-80C2-E3B30C35C6F2}" destId="{92EB1C6B-23FE-4361-AFDB-FC899632A1C8}" srcOrd="1" destOrd="0" presId="urn:microsoft.com/office/officeart/2018/2/layout/IconVerticalSolidList"/>
    <dgm:cxn modelId="{6146FF2D-86F1-4C4F-AAFD-8EA9F12AF8EE}" type="presParOf" srcId="{7B36E1E2-0A49-44D2-80C2-E3B30C35C6F2}" destId="{D98B6064-E232-40AE-BDD1-CC3720E75278}" srcOrd="2" destOrd="0" presId="urn:microsoft.com/office/officeart/2018/2/layout/IconVerticalSolidList"/>
    <dgm:cxn modelId="{0F42BD74-F44A-43AA-84D7-13168F9C2DCD}" type="presParOf" srcId="{7B36E1E2-0A49-44D2-80C2-E3B30C35C6F2}" destId="{9E830A2A-2ECA-4D38-ABEA-5BA2BEB25F72}" srcOrd="3" destOrd="0" presId="urn:microsoft.com/office/officeart/2018/2/layout/IconVerticalSolidList"/>
    <dgm:cxn modelId="{C3889C53-C760-4811-ADB2-76C6D61DC24B}" type="presParOf" srcId="{AC0AC0C9-8C1D-44C1-BA07-E00A887190E6}" destId="{DD82E0C5-6743-4816-803C-0F904578D0AF}" srcOrd="3" destOrd="0" presId="urn:microsoft.com/office/officeart/2018/2/layout/IconVerticalSolidList"/>
    <dgm:cxn modelId="{6F970280-B63E-4762-B732-B58860C70A42}" type="presParOf" srcId="{AC0AC0C9-8C1D-44C1-BA07-E00A887190E6}" destId="{57384FC5-D8C3-449F-968F-CE79315860C4}" srcOrd="4" destOrd="0" presId="urn:microsoft.com/office/officeart/2018/2/layout/IconVerticalSolidList"/>
    <dgm:cxn modelId="{120E9995-6E5B-459E-BCE6-F7AAC8728A09}" type="presParOf" srcId="{57384FC5-D8C3-449F-968F-CE79315860C4}" destId="{10A050AE-6BDD-4BCB-9C25-3735D2C4C8FD}" srcOrd="0" destOrd="0" presId="urn:microsoft.com/office/officeart/2018/2/layout/IconVerticalSolidList"/>
    <dgm:cxn modelId="{351942CF-0D52-4553-8CEF-8C103F1E7F0B}" type="presParOf" srcId="{57384FC5-D8C3-449F-968F-CE79315860C4}" destId="{E521345C-EC33-4DEA-A295-30B92D1C5A9F}" srcOrd="1" destOrd="0" presId="urn:microsoft.com/office/officeart/2018/2/layout/IconVerticalSolidList"/>
    <dgm:cxn modelId="{C52980C1-DEC1-4144-B3F6-48098F8A45E2}" type="presParOf" srcId="{57384FC5-D8C3-449F-968F-CE79315860C4}" destId="{3A0C2997-E77D-4B2D-B4B6-C3078E29AAC4}" srcOrd="2" destOrd="0" presId="urn:microsoft.com/office/officeart/2018/2/layout/IconVerticalSolidList"/>
    <dgm:cxn modelId="{27412354-4C23-4AA1-A631-1BEB8CF9CFC4}" type="presParOf" srcId="{57384FC5-D8C3-449F-968F-CE79315860C4}" destId="{44F8E623-1427-491F-9BD9-633F481CD620}" srcOrd="3" destOrd="0" presId="urn:microsoft.com/office/officeart/2018/2/layout/IconVerticalSolidList"/>
    <dgm:cxn modelId="{1A6BEECD-53C4-472D-B6F8-9C1C977C3C9A}" type="presParOf" srcId="{AC0AC0C9-8C1D-44C1-BA07-E00A887190E6}" destId="{E8654C66-B914-4769-98D6-F6AF204943A9}" srcOrd="5" destOrd="0" presId="urn:microsoft.com/office/officeart/2018/2/layout/IconVerticalSolidList"/>
    <dgm:cxn modelId="{B5624109-3B3D-44EC-8301-132AB4AAD819}" type="presParOf" srcId="{AC0AC0C9-8C1D-44C1-BA07-E00A887190E6}" destId="{52FCD29B-2A54-4DD0-8DA4-204231A71A17}" srcOrd="6" destOrd="0" presId="urn:microsoft.com/office/officeart/2018/2/layout/IconVerticalSolidList"/>
    <dgm:cxn modelId="{02D2D35F-1182-4C9D-9191-E38BCDCE5D37}" type="presParOf" srcId="{52FCD29B-2A54-4DD0-8DA4-204231A71A17}" destId="{AC88288F-51D6-4F84-ADBE-791DB76BB1F4}" srcOrd="0" destOrd="0" presId="urn:microsoft.com/office/officeart/2018/2/layout/IconVerticalSolidList"/>
    <dgm:cxn modelId="{3B51EC16-9971-48AD-A3C7-42A89399D31A}" type="presParOf" srcId="{52FCD29B-2A54-4DD0-8DA4-204231A71A17}" destId="{53E39086-A928-4BED-B920-5CF93495E0C8}" srcOrd="1" destOrd="0" presId="urn:microsoft.com/office/officeart/2018/2/layout/IconVerticalSolidList"/>
    <dgm:cxn modelId="{2B8D5451-B650-47B9-A522-DCE2E6AEC50C}" type="presParOf" srcId="{52FCD29B-2A54-4DD0-8DA4-204231A71A17}" destId="{C1193A20-9839-49DC-9F40-45EF6AA6EF69}" srcOrd="2" destOrd="0" presId="urn:microsoft.com/office/officeart/2018/2/layout/IconVerticalSolidList"/>
    <dgm:cxn modelId="{3ABDF71F-B416-400A-9BE5-6A1E33A4B3B0}" type="presParOf" srcId="{52FCD29B-2A54-4DD0-8DA4-204231A71A17}" destId="{D1B96878-4649-47B1-8BE8-37A90CA8525A}" srcOrd="3" destOrd="0" presId="urn:microsoft.com/office/officeart/2018/2/layout/IconVerticalSolidList"/>
    <dgm:cxn modelId="{2FA6AB56-BDB1-49AD-A806-2C3C8DF1EFD9}" type="presParOf" srcId="{AC0AC0C9-8C1D-44C1-BA07-E00A887190E6}" destId="{525B70F0-00F2-4D72-8859-A28B920F99D9}" srcOrd="7" destOrd="0" presId="urn:microsoft.com/office/officeart/2018/2/layout/IconVerticalSolidList"/>
    <dgm:cxn modelId="{2C2EAE89-05D6-4F01-A65A-2C56DFE773B6}" type="presParOf" srcId="{AC0AC0C9-8C1D-44C1-BA07-E00A887190E6}" destId="{67562DA4-5232-4A02-AC49-1FE82BBAE11B}" srcOrd="8" destOrd="0" presId="urn:microsoft.com/office/officeart/2018/2/layout/IconVerticalSolidList"/>
    <dgm:cxn modelId="{975F5B62-225C-48A9-ABDF-F0DD0621512A}" type="presParOf" srcId="{67562DA4-5232-4A02-AC49-1FE82BBAE11B}" destId="{34ED928F-35A7-48C0-AC77-6DDD61637815}" srcOrd="0" destOrd="0" presId="urn:microsoft.com/office/officeart/2018/2/layout/IconVerticalSolidList"/>
    <dgm:cxn modelId="{2E8E341E-1272-4D61-A33F-667DEB6E1B10}" type="presParOf" srcId="{67562DA4-5232-4A02-AC49-1FE82BBAE11B}" destId="{853EDF45-1FED-46F8-8C31-DA52FAECDDE6}" srcOrd="1" destOrd="0" presId="urn:microsoft.com/office/officeart/2018/2/layout/IconVerticalSolidList"/>
    <dgm:cxn modelId="{39BA1754-A74A-4F68-A104-C3FB23917F7F}" type="presParOf" srcId="{67562DA4-5232-4A02-AC49-1FE82BBAE11B}" destId="{0BC7DA4F-DE28-404A-9BE4-0FB02AD53BFB}" srcOrd="2" destOrd="0" presId="urn:microsoft.com/office/officeart/2018/2/layout/IconVerticalSolidList"/>
    <dgm:cxn modelId="{DEE69BE1-D0D6-485B-9F94-D84F6E1D3240}" type="presParOf" srcId="{67562DA4-5232-4A02-AC49-1FE82BBAE11B}" destId="{28429EFE-BD66-4AEA-B0F5-99B27B3A405C}" srcOrd="3" destOrd="0" presId="urn:microsoft.com/office/officeart/2018/2/layout/IconVerticalSolidList"/>
    <dgm:cxn modelId="{7A117167-7F9B-46A0-BDB2-96FF0E0A63AE}" type="presParOf" srcId="{AC0AC0C9-8C1D-44C1-BA07-E00A887190E6}" destId="{4CE52103-5919-47BD-AA57-06EA15CA90F4}" srcOrd="9" destOrd="0" presId="urn:microsoft.com/office/officeart/2018/2/layout/IconVerticalSolidList"/>
    <dgm:cxn modelId="{6F2A39DF-C0DB-4397-AB55-135707806130}" type="presParOf" srcId="{AC0AC0C9-8C1D-44C1-BA07-E00A887190E6}" destId="{CB134A6B-9B3B-4485-B735-19CE768C61BD}" srcOrd="10" destOrd="0" presId="urn:microsoft.com/office/officeart/2018/2/layout/IconVerticalSolidList"/>
    <dgm:cxn modelId="{BB2B5627-DD7F-4791-A8A0-0DEBCBFA6077}" type="presParOf" srcId="{CB134A6B-9B3B-4485-B735-19CE768C61BD}" destId="{8A8CB0B0-5822-4A15-897E-312700BAD5FA}" srcOrd="0" destOrd="0" presId="urn:microsoft.com/office/officeart/2018/2/layout/IconVerticalSolidList"/>
    <dgm:cxn modelId="{2C06EC91-A0AE-4624-B230-53218F35418B}" type="presParOf" srcId="{CB134A6B-9B3B-4485-B735-19CE768C61BD}" destId="{07090340-919E-4E30-93F1-C028DA70ECBE}" srcOrd="1" destOrd="0" presId="urn:microsoft.com/office/officeart/2018/2/layout/IconVerticalSolidList"/>
    <dgm:cxn modelId="{D78FB836-E589-4BCE-8A3F-D14903CACE76}" type="presParOf" srcId="{CB134A6B-9B3B-4485-B735-19CE768C61BD}" destId="{AACDA14F-3B9B-42F2-AABE-B41B0E03C9D3}" srcOrd="2" destOrd="0" presId="urn:microsoft.com/office/officeart/2018/2/layout/IconVerticalSolidList"/>
    <dgm:cxn modelId="{C72809FE-FDD1-4D14-B40D-E7986DB0F191}" type="presParOf" srcId="{CB134A6B-9B3B-4485-B735-19CE768C61BD}" destId="{E3355FE0-1069-4D59-9ADF-0E42CBBAB42C}" srcOrd="3" destOrd="0" presId="urn:microsoft.com/office/officeart/2018/2/layout/IconVerticalSolidList"/>
    <dgm:cxn modelId="{3FE87657-505E-419C-A853-63D96F9805ED}" type="presParOf" srcId="{AC0AC0C9-8C1D-44C1-BA07-E00A887190E6}" destId="{B85D9C53-74C3-474A-B339-8121035CF28F}" srcOrd="11" destOrd="0" presId="urn:microsoft.com/office/officeart/2018/2/layout/IconVerticalSolidList"/>
    <dgm:cxn modelId="{32D99FFE-3044-4621-B238-787AA1C36E8B}" type="presParOf" srcId="{AC0AC0C9-8C1D-44C1-BA07-E00A887190E6}" destId="{2E5770B9-7128-4E95-8361-EEBF8E15A0B0}" srcOrd="12" destOrd="0" presId="urn:microsoft.com/office/officeart/2018/2/layout/IconVerticalSolidList"/>
    <dgm:cxn modelId="{4D4379BB-B4ED-4A11-95FF-30C506486E8A}" type="presParOf" srcId="{2E5770B9-7128-4E95-8361-EEBF8E15A0B0}" destId="{24CB3F91-F1D9-4A9F-ACB9-50C0290BB27E}" srcOrd="0" destOrd="0" presId="urn:microsoft.com/office/officeart/2018/2/layout/IconVerticalSolidList"/>
    <dgm:cxn modelId="{177CB27D-49A8-48EE-A728-A994AB2303A2}" type="presParOf" srcId="{2E5770B9-7128-4E95-8361-EEBF8E15A0B0}" destId="{36C58898-AAAF-43ED-A5EE-B184F139C1B8}" srcOrd="1" destOrd="0" presId="urn:microsoft.com/office/officeart/2018/2/layout/IconVerticalSolidList"/>
    <dgm:cxn modelId="{BEBC2C78-24E4-4C0B-85BF-CA03562EE021}" type="presParOf" srcId="{2E5770B9-7128-4E95-8361-EEBF8E15A0B0}" destId="{1BA27380-1F5B-4F61-B0DE-B33AF63279BC}" srcOrd="2" destOrd="0" presId="urn:microsoft.com/office/officeart/2018/2/layout/IconVerticalSolidList"/>
    <dgm:cxn modelId="{0E76A8E5-8A17-4637-AAE0-23D2604AE834}" type="presParOf" srcId="{2E5770B9-7128-4E95-8361-EEBF8E15A0B0}" destId="{6D6BE117-4169-4932-AB9E-CE7551F3731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998C17-6681-42F2-8728-E2BEE90809B5}">
      <dsp:nvSpPr>
        <dsp:cNvPr id="0" name=""/>
        <dsp:cNvSpPr/>
      </dsp:nvSpPr>
      <dsp:spPr>
        <a:xfrm>
          <a:off x="134291" y="612"/>
          <a:ext cx="4332795" cy="275132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BE55CA-3619-4878-81D3-B45034F27DB2}">
      <dsp:nvSpPr>
        <dsp:cNvPr id="0" name=""/>
        <dsp:cNvSpPr/>
      </dsp:nvSpPr>
      <dsp:spPr>
        <a:xfrm>
          <a:off x="615713" y="457963"/>
          <a:ext cx="4332795" cy="275132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CREATE TABLE ipl_ball (id integer,  inning integer, over integer, ball integer, batsman varchar(255), non_striker varchar(255), bowler varchar(255), batsman_run integer, extra_run integer, total_run integer, is_wicket integer, dissmissal_kind varchar(255), player_dismissed varchar(255), fielder varchar(255), extras_type varchar(255), batting_team varchar(255), bowling_team varchar(255));</a:t>
          </a:r>
          <a:endParaRPr lang="en-US" sz="1700" kern="1200"/>
        </a:p>
      </dsp:txBody>
      <dsp:txXfrm>
        <a:off x="696297" y="538547"/>
        <a:ext cx="4171627" cy="2590157"/>
      </dsp:txXfrm>
    </dsp:sp>
    <dsp:sp modelId="{403023D7-3932-4E76-BE02-59D976895947}">
      <dsp:nvSpPr>
        <dsp:cNvPr id="0" name=""/>
        <dsp:cNvSpPr/>
      </dsp:nvSpPr>
      <dsp:spPr>
        <a:xfrm>
          <a:off x="5429930" y="612"/>
          <a:ext cx="4332795" cy="275132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7EA418-F6D4-4ED2-8A62-9AA19653D789}">
      <dsp:nvSpPr>
        <dsp:cNvPr id="0" name=""/>
        <dsp:cNvSpPr/>
      </dsp:nvSpPr>
      <dsp:spPr>
        <a:xfrm>
          <a:off x="5911352" y="457963"/>
          <a:ext cx="4332795" cy="275132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N" sz="1700" kern="1200"/>
            <a:t>IMPORTING CSV file in the table via copy command</a:t>
          </a:r>
          <a:br>
            <a:rPr lang="en-IN" sz="1700" kern="1200"/>
          </a:br>
          <a:br>
            <a:rPr lang="en-IN" sz="1700" kern="1200"/>
          </a:br>
          <a:r>
            <a:rPr lang="en-IN" sz="1700" kern="1200"/>
            <a:t>COPY ipl_ball from 'C:\Program Files\PostgreSQL\16\data\Data_Copy\IPL Dataset\IPL_Ball.csv' delimiter ',' csv header;</a:t>
          </a:r>
          <a:endParaRPr lang="en-US" sz="1700" kern="1200" dirty="0"/>
        </a:p>
      </dsp:txBody>
      <dsp:txXfrm>
        <a:off x="5991936" y="538547"/>
        <a:ext cx="4171627" cy="25901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63D262-3779-4937-8B31-FD745FE61B58}">
      <dsp:nvSpPr>
        <dsp:cNvPr id="0" name=""/>
        <dsp:cNvSpPr/>
      </dsp:nvSpPr>
      <dsp:spPr>
        <a:xfrm>
          <a:off x="134291" y="612"/>
          <a:ext cx="4332795" cy="275132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AADDE9-0CD8-4AF6-B946-2485CCF24A5F}">
      <dsp:nvSpPr>
        <dsp:cNvPr id="0" name=""/>
        <dsp:cNvSpPr/>
      </dsp:nvSpPr>
      <dsp:spPr>
        <a:xfrm>
          <a:off x="615713" y="457963"/>
          <a:ext cx="4332795" cy="275132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t>CREATE TABLE IPL_MATCHES (ID INTEGER , CITY VARCHAR(255), MATCH_DATE DATE, PLAYER_OF_MATCH VARCHAR(255), VENUE VARCHAR(255), NEUTRAL_VENUE INTEGER, TEAM1 VARCHAR(255), TEAM2 VARCHAR(255), TOSS_WINNER VARCHAR(255), TOSS_DECISION VARCHAR(255), WINNER VARCHAR(255), RESULT VARCHAR(255), RESULT_MARGIN INTEGER, ELIMINATOR VARCHAR(255), METHOD VARCHAR(255), UMPIRE1 VARCHAR(255), UMPIRE2 VARCHAR(255) );</a:t>
          </a:r>
          <a:endParaRPr lang="en-US" sz="1500" kern="1200" dirty="0"/>
        </a:p>
      </dsp:txBody>
      <dsp:txXfrm>
        <a:off x="696297" y="538547"/>
        <a:ext cx="4171627" cy="2590157"/>
      </dsp:txXfrm>
    </dsp:sp>
    <dsp:sp modelId="{30B36573-9840-4DD5-B7D3-1F43E3762E98}">
      <dsp:nvSpPr>
        <dsp:cNvPr id="0" name=""/>
        <dsp:cNvSpPr/>
      </dsp:nvSpPr>
      <dsp:spPr>
        <a:xfrm>
          <a:off x="5429930" y="612"/>
          <a:ext cx="4332795" cy="2751325"/>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B520CA-1F4A-4EBB-9DCA-4CFA483FC490}">
      <dsp:nvSpPr>
        <dsp:cNvPr id="0" name=""/>
        <dsp:cNvSpPr/>
      </dsp:nvSpPr>
      <dsp:spPr>
        <a:xfrm>
          <a:off x="5911352" y="457963"/>
          <a:ext cx="4332795" cy="2751325"/>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IN" sz="1500" kern="1200" dirty="0"/>
            <a:t>Importing IPL_MATCHES CSV file via COPY command</a:t>
          </a:r>
          <a:br>
            <a:rPr lang="en-IN" sz="1500" kern="1200" dirty="0"/>
          </a:br>
          <a:br>
            <a:rPr lang="en-IN" sz="1500" kern="1200" dirty="0"/>
          </a:br>
          <a:r>
            <a:rPr lang="en-IN" sz="1500" kern="1200" dirty="0"/>
            <a:t>COPY IPL_MATCHES FROM 'C:\Program Files\PostgreSQL\16\data\Data_Copy\IPL Dataset\IPL_matches.csv' DELIMITER ',' CSV HEADER;</a:t>
          </a:r>
          <a:endParaRPr lang="en-US" sz="1500" kern="1200" dirty="0"/>
        </a:p>
      </dsp:txBody>
      <dsp:txXfrm>
        <a:off x="5991936" y="538547"/>
        <a:ext cx="4171627" cy="25901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D28C0E-C53B-478E-BBED-BBC481E2B5BC}">
      <dsp:nvSpPr>
        <dsp:cNvPr id="0" name=""/>
        <dsp:cNvSpPr/>
      </dsp:nvSpPr>
      <dsp:spPr>
        <a:xfrm>
          <a:off x="0" y="3206"/>
          <a:ext cx="6245265" cy="5126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F11448-8CC7-48A9-BAA5-FB1F3677F1CB}">
      <dsp:nvSpPr>
        <dsp:cNvPr id="0" name=""/>
        <dsp:cNvSpPr/>
      </dsp:nvSpPr>
      <dsp:spPr>
        <a:xfrm>
          <a:off x="155072" y="118549"/>
          <a:ext cx="282225" cy="2819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707E77-EC51-4C22-8CE0-2FC82FAEB3F8}">
      <dsp:nvSpPr>
        <dsp:cNvPr id="0" name=""/>
        <dsp:cNvSpPr/>
      </dsp:nvSpPr>
      <dsp:spPr>
        <a:xfrm>
          <a:off x="592371" y="3206"/>
          <a:ext cx="5573214" cy="656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513" tIns="69513" rIns="69513" bIns="69513" numCol="1" spcCol="1270" anchor="ctr" anchorCtr="0">
          <a:noAutofit/>
        </a:bodyPr>
        <a:lstStyle/>
        <a:p>
          <a:pPr marL="0" lvl="0" indent="0" algn="l" defTabSz="622300">
            <a:lnSpc>
              <a:spcPct val="100000"/>
            </a:lnSpc>
            <a:spcBef>
              <a:spcPct val="0"/>
            </a:spcBef>
            <a:spcAft>
              <a:spcPct val="35000"/>
            </a:spcAft>
            <a:buNone/>
          </a:pPr>
          <a:r>
            <a:rPr lang="en-US" sz="1400" b="1" kern="1200" dirty="0"/>
            <a:t>Good Batting Average</a:t>
          </a:r>
          <a:r>
            <a:rPr lang="en-US" sz="1400" kern="1200" dirty="0"/>
            <a:t>: Consistently scoring a significant number of runs per innings.</a:t>
          </a:r>
        </a:p>
      </dsp:txBody>
      <dsp:txXfrm>
        <a:off x="592371" y="3206"/>
        <a:ext cx="5573214" cy="656815"/>
      </dsp:txXfrm>
    </dsp:sp>
    <dsp:sp modelId="{A680F604-1D82-42EF-8E99-20D9E3FD5D7C}">
      <dsp:nvSpPr>
        <dsp:cNvPr id="0" name=""/>
        <dsp:cNvSpPr/>
      </dsp:nvSpPr>
      <dsp:spPr>
        <a:xfrm>
          <a:off x="0" y="824226"/>
          <a:ext cx="6245265" cy="5126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EB1C6B-23FE-4361-AFDB-FC899632A1C8}">
      <dsp:nvSpPr>
        <dsp:cNvPr id="0" name=""/>
        <dsp:cNvSpPr/>
      </dsp:nvSpPr>
      <dsp:spPr>
        <a:xfrm>
          <a:off x="155072" y="939569"/>
          <a:ext cx="282225" cy="2819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830A2A-2ECA-4D38-ABEA-5BA2BEB25F72}">
      <dsp:nvSpPr>
        <dsp:cNvPr id="0" name=""/>
        <dsp:cNvSpPr/>
      </dsp:nvSpPr>
      <dsp:spPr>
        <a:xfrm>
          <a:off x="592371" y="824226"/>
          <a:ext cx="5573214" cy="656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513" tIns="69513" rIns="69513" bIns="69513" numCol="1" spcCol="1270" anchor="ctr" anchorCtr="0">
          <a:noAutofit/>
        </a:bodyPr>
        <a:lstStyle/>
        <a:p>
          <a:pPr marL="0" lvl="0" indent="0" algn="l" defTabSz="622300">
            <a:lnSpc>
              <a:spcPct val="100000"/>
            </a:lnSpc>
            <a:spcBef>
              <a:spcPct val="0"/>
            </a:spcBef>
            <a:spcAft>
              <a:spcPct val="35000"/>
            </a:spcAft>
            <a:buNone/>
          </a:pPr>
          <a:r>
            <a:rPr lang="en-US" sz="1400" b="1" kern="1200" dirty="0"/>
            <a:t>Good Strike Rate</a:t>
          </a:r>
          <a:r>
            <a:rPr lang="en-US" sz="1400" kern="1200" dirty="0"/>
            <a:t>: Scoring runs at a quick pace, essential in limited-overs formats.</a:t>
          </a:r>
        </a:p>
      </dsp:txBody>
      <dsp:txXfrm>
        <a:off x="592371" y="824226"/>
        <a:ext cx="5573214" cy="656815"/>
      </dsp:txXfrm>
    </dsp:sp>
    <dsp:sp modelId="{10A050AE-6BDD-4BCB-9C25-3735D2C4C8FD}">
      <dsp:nvSpPr>
        <dsp:cNvPr id="0" name=""/>
        <dsp:cNvSpPr/>
      </dsp:nvSpPr>
      <dsp:spPr>
        <a:xfrm>
          <a:off x="0" y="1645245"/>
          <a:ext cx="6245265" cy="5126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21345C-EC33-4DEA-A295-30B92D1C5A9F}">
      <dsp:nvSpPr>
        <dsp:cNvPr id="0" name=""/>
        <dsp:cNvSpPr/>
      </dsp:nvSpPr>
      <dsp:spPr>
        <a:xfrm>
          <a:off x="155072" y="1760589"/>
          <a:ext cx="282225" cy="2819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F8E623-1427-491F-9BD9-633F481CD620}">
      <dsp:nvSpPr>
        <dsp:cNvPr id="0" name=""/>
        <dsp:cNvSpPr/>
      </dsp:nvSpPr>
      <dsp:spPr>
        <a:xfrm>
          <a:off x="592371" y="1645245"/>
          <a:ext cx="5573214" cy="656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513" tIns="69513" rIns="69513" bIns="69513" numCol="1" spcCol="1270" anchor="ctr" anchorCtr="0">
          <a:noAutofit/>
        </a:bodyPr>
        <a:lstStyle/>
        <a:p>
          <a:pPr marL="0" lvl="0" indent="0" algn="l" defTabSz="622300">
            <a:lnSpc>
              <a:spcPct val="100000"/>
            </a:lnSpc>
            <a:spcBef>
              <a:spcPct val="0"/>
            </a:spcBef>
            <a:spcAft>
              <a:spcPct val="35000"/>
            </a:spcAft>
            <a:buNone/>
          </a:pPr>
          <a:r>
            <a:rPr lang="en-US" sz="1400" b="1" kern="1200" dirty="0"/>
            <a:t>Hard-Hitter</a:t>
          </a:r>
          <a:r>
            <a:rPr lang="en-US" sz="1400" kern="1200" dirty="0"/>
            <a:t>: Ability to score boundaries and play aggressive shots when needed.</a:t>
          </a:r>
        </a:p>
      </dsp:txBody>
      <dsp:txXfrm>
        <a:off x="592371" y="1645245"/>
        <a:ext cx="5573214" cy="656815"/>
      </dsp:txXfrm>
    </dsp:sp>
    <dsp:sp modelId="{AC88288F-51D6-4F84-ADBE-791DB76BB1F4}">
      <dsp:nvSpPr>
        <dsp:cNvPr id="0" name=""/>
        <dsp:cNvSpPr/>
      </dsp:nvSpPr>
      <dsp:spPr>
        <a:xfrm>
          <a:off x="0" y="2466265"/>
          <a:ext cx="6245265" cy="5126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E39086-A928-4BED-B920-5CF93495E0C8}">
      <dsp:nvSpPr>
        <dsp:cNvPr id="0" name=""/>
        <dsp:cNvSpPr/>
      </dsp:nvSpPr>
      <dsp:spPr>
        <a:xfrm>
          <a:off x="155072" y="2581608"/>
          <a:ext cx="282225" cy="2819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B96878-4649-47B1-8BE8-37A90CA8525A}">
      <dsp:nvSpPr>
        <dsp:cNvPr id="0" name=""/>
        <dsp:cNvSpPr/>
      </dsp:nvSpPr>
      <dsp:spPr>
        <a:xfrm>
          <a:off x="592371" y="2466265"/>
          <a:ext cx="5573214" cy="656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513" tIns="69513" rIns="69513" bIns="69513" numCol="1" spcCol="1270" anchor="ctr" anchorCtr="0">
          <a:noAutofit/>
        </a:bodyPr>
        <a:lstStyle/>
        <a:p>
          <a:pPr marL="0" lvl="0" indent="0" algn="l" defTabSz="622300">
            <a:lnSpc>
              <a:spcPct val="100000"/>
            </a:lnSpc>
            <a:spcBef>
              <a:spcPct val="0"/>
            </a:spcBef>
            <a:spcAft>
              <a:spcPct val="35000"/>
            </a:spcAft>
            <a:buNone/>
          </a:pPr>
          <a:r>
            <a:rPr lang="en-US" sz="1400" b="1" kern="1200" dirty="0"/>
            <a:t>Number of Stumping Dismissals</a:t>
          </a:r>
          <a:r>
            <a:rPr lang="en-US" sz="1400" kern="1200" dirty="0"/>
            <a:t>: Proficiency in quick stumpings, indicating sharp reflexes and agility.</a:t>
          </a:r>
        </a:p>
      </dsp:txBody>
      <dsp:txXfrm>
        <a:off x="592371" y="2466265"/>
        <a:ext cx="5573214" cy="656815"/>
      </dsp:txXfrm>
    </dsp:sp>
    <dsp:sp modelId="{34ED928F-35A7-48C0-AC77-6DDD61637815}">
      <dsp:nvSpPr>
        <dsp:cNvPr id="0" name=""/>
        <dsp:cNvSpPr/>
      </dsp:nvSpPr>
      <dsp:spPr>
        <a:xfrm>
          <a:off x="0" y="3287285"/>
          <a:ext cx="6245265" cy="5126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3EDF45-1FED-46F8-8C31-DA52FAECDDE6}">
      <dsp:nvSpPr>
        <dsp:cNvPr id="0" name=""/>
        <dsp:cNvSpPr/>
      </dsp:nvSpPr>
      <dsp:spPr>
        <a:xfrm>
          <a:off x="155072" y="3402628"/>
          <a:ext cx="282225" cy="28195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429EFE-BD66-4AEA-B0F5-99B27B3A405C}">
      <dsp:nvSpPr>
        <dsp:cNvPr id="0" name=""/>
        <dsp:cNvSpPr/>
      </dsp:nvSpPr>
      <dsp:spPr>
        <a:xfrm>
          <a:off x="592371" y="3287285"/>
          <a:ext cx="5573214" cy="656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513" tIns="69513" rIns="69513" bIns="69513" numCol="1" spcCol="1270" anchor="ctr" anchorCtr="0">
          <a:noAutofit/>
        </a:bodyPr>
        <a:lstStyle/>
        <a:p>
          <a:pPr marL="0" lvl="0" indent="0" algn="l" defTabSz="622300">
            <a:lnSpc>
              <a:spcPct val="100000"/>
            </a:lnSpc>
            <a:spcBef>
              <a:spcPct val="0"/>
            </a:spcBef>
            <a:spcAft>
              <a:spcPct val="35000"/>
            </a:spcAft>
            <a:buNone/>
          </a:pPr>
          <a:r>
            <a:rPr lang="en-US" sz="1400" b="1" kern="1200" dirty="0"/>
            <a:t>Number of Caught Behind Dismissals</a:t>
          </a:r>
          <a:r>
            <a:rPr lang="en-US" sz="1400" kern="1200" dirty="0"/>
            <a:t>: Effectiveness in catching behind the stumps, showcasing safe hands and anticipation.</a:t>
          </a:r>
        </a:p>
      </dsp:txBody>
      <dsp:txXfrm>
        <a:off x="592371" y="3287285"/>
        <a:ext cx="5573214" cy="656815"/>
      </dsp:txXfrm>
    </dsp:sp>
    <dsp:sp modelId="{8A8CB0B0-5822-4A15-897E-312700BAD5FA}">
      <dsp:nvSpPr>
        <dsp:cNvPr id="0" name=""/>
        <dsp:cNvSpPr/>
      </dsp:nvSpPr>
      <dsp:spPr>
        <a:xfrm>
          <a:off x="0" y="4108305"/>
          <a:ext cx="6245265" cy="5126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090340-919E-4E30-93F1-C028DA70ECBE}">
      <dsp:nvSpPr>
        <dsp:cNvPr id="0" name=""/>
        <dsp:cNvSpPr/>
      </dsp:nvSpPr>
      <dsp:spPr>
        <a:xfrm>
          <a:off x="155072" y="4223648"/>
          <a:ext cx="282225" cy="281950"/>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355FE0-1069-4D59-9ADF-0E42CBBAB42C}">
      <dsp:nvSpPr>
        <dsp:cNvPr id="0" name=""/>
        <dsp:cNvSpPr/>
      </dsp:nvSpPr>
      <dsp:spPr>
        <a:xfrm>
          <a:off x="592371" y="4108305"/>
          <a:ext cx="5573214" cy="656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513" tIns="69513" rIns="69513" bIns="69513" numCol="1" spcCol="1270" anchor="ctr" anchorCtr="0">
          <a:noAutofit/>
        </a:bodyPr>
        <a:lstStyle/>
        <a:p>
          <a:pPr marL="0" lvl="0" indent="0" algn="l" defTabSz="622300">
            <a:lnSpc>
              <a:spcPct val="100000"/>
            </a:lnSpc>
            <a:spcBef>
              <a:spcPct val="0"/>
            </a:spcBef>
            <a:spcAft>
              <a:spcPct val="35000"/>
            </a:spcAft>
            <a:buNone/>
          </a:pPr>
          <a:r>
            <a:rPr lang="en-US" sz="1400" b="1" kern="1200" dirty="0"/>
            <a:t>Past Experience</a:t>
          </a:r>
          <a:r>
            <a:rPr lang="en-US" sz="1400" kern="1200" dirty="0"/>
            <a:t>: Proven track record and performance history in various match situations.</a:t>
          </a:r>
        </a:p>
      </dsp:txBody>
      <dsp:txXfrm>
        <a:off x="592371" y="4108305"/>
        <a:ext cx="5573214" cy="656815"/>
      </dsp:txXfrm>
    </dsp:sp>
    <dsp:sp modelId="{24CB3F91-F1D9-4A9F-ACB9-50C0290BB27E}">
      <dsp:nvSpPr>
        <dsp:cNvPr id="0" name=""/>
        <dsp:cNvSpPr/>
      </dsp:nvSpPr>
      <dsp:spPr>
        <a:xfrm>
          <a:off x="0" y="4929324"/>
          <a:ext cx="6245265" cy="51263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C58898-AAAF-43ED-A5EE-B184F139C1B8}">
      <dsp:nvSpPr>
        <dsp:cNvPr id="0" name=""/>
        <dsp:cNvSpPr/>
      </dsp:nvSpPr>
      <dsp:spPr>
        <a:xfrm>
          <a:off x="155224" y="5044668"/>
          <a:ext cx="282225" cy="281950"/>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6BE117-4169-4932-AB9E-CE7551F37311}">
      <dsp:nvSpPr>
        <dsp:cNvPr id="0" name=""/>
        <dsp:cNvSpPr/>
      </dsp:nvSpPr>
      <dsp:spPr>
        <a:xfrm>
          <a:off x="592674" y="4929324"/>
          <a:ext cx="5485901" cy="656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9513" tIns="69513" rIns="69513" bIns="69513" numCol="1" spcCol="1270" anchor="ctr" anchorCtr="0">
          <a:noAutofit/>
        </a:bodyPr>
        <a:lstStyle/>
        <a:p>
          <a:pPr marL="0" lvl="0" indent="0" algn="l" defTabSz="622300">
            <a:lnSpc>
              <a:spcPct val="100000"/>
            </a:lnSpc>
            <a:spcBef>
              <a:spcPct val="0"/>
            </a:spcBef>
            <a:spcAft>
              <a:spcPct val="35000"/>
            </a:spcAft>
            <a:buNone/>
          </a:pPr>
          <a:r>
            <a:rPr lang="en-US" sz="1400" b="1" kern="1200" dirty="0"/>
            <a:t>Availability or Comparison with Another Wicketkeeper</a:t>
          </a:r>
          <a:r>
            <a:rPr lang="en-US" sz="1400" kern="1200" dirty="0"/>
            <a:t>: Considering the player's availability and comparing their skills and performance with other potential wicketkeepers.</a:t>
          </a:r>
        </a:p>
      </dsp:txBody>
      <dsp:txXfrm>
        <a:off x="592674" y="4929324"/>
        <a:ext cx="5485901" cy="65681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D91AC-BF95-02C2-0E66-28D48EA7CA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197A30C-4D5F-10F0-DF3B-22FDF99BFE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0B7EC164-D6AA-8C1C-E8D5-9C3235F16A3A}"/>
              </a:ext>
            </a:extLst>
          </p:cNvPr>
          <p:cNvSpPr>
            <a:spLocks noGrp="1"/>
          </p:cNvSpPr>
          <p:nvPr>
            <p:ph type="dt" sz="half" idx="10"/>
          </p:nvPr>
        </p:nvSpPr>
        <p:spPr/>
        <p:txBody>
          <a:bodyPr/>
          <a:lstStyle/>
          <a:p>
            <a:fld id="{9F6D412F-AC33-4693-84B8-F093C080BE68}" type="datetimeFigureOut">
              <a:rPr lang="en-IN" smtClean="0"/>
              <a:t>25-05-2024</a:t>
            </a:fld>
            <a:endParaRPr lang="en-IN"/>
          </a:p>
        </p:txBody>
      </p:sp>
      <p:sp>
        <p:nvSpPr>
          <p:cNvPr id="5" name="Footer Placeholder 4">
            <a:extLst>
              <a:ext uri="{FF2B5EF4-FFF2-40B4-BE49-F238E27FC236}">
                <a16:creationId xmlns:a16="http://schemas.microsoft.com/office/drawing/2014/main" id="{DB1550F4-907A-66CF-698E-CFAEF200EB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8CD86C0-681C-3949-3825-D1138A62FF33}"/>
              </a:ext>
            </a:extLst>
          </p:cNvPr>
          <p:cNvSpPr>
            <a:spLocks noGrp="1"/>
          </p:cNvSpPr>
          <p:nvPr>
            <p:ph type="sldNum" sz="quarter" idx="12"/>
          </p:nvPr>
        </p:nvSpPr>
        <p:spPr/>
        <p:txBody>
          <a:bodyPr/>
          <a:lstStyle/>
          <a:p>
            <a:fld id="{E2B68782-3F42-4657-9AD6-9CF91C5E1989}" type="slidenum">
              <a:rPr lang="en-IN" smtClean="0"/>
              <a:t>‹#›</a:t>
            </a:fld>
            <a:endParaRPr lang="en-IN"/>
          </a:p>
        </p:txBody>
      </p:sp>
    </p:spTree>
    <p:extLst>
      <p:ext uri="{BB962C8B-B14F-4D97-AF65-F5344CB8AC3E}">
        <p14:creationId xmlns:p14="http://schemas.microsoft.com/office/powerpoint/2010/main" val="38155224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DC547-E4FC-53C4-E521-1E501D4C7BB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BF12C70-D57C-2C3B-DA82-5D84438D54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FB416DE-24D3-D55B-8801-293BD559EF22}"/>
              </a:ext>
            </a:extLst>
          </p:cNvPr>
          <p:cNvSpPr>
            <a:spLocks noGrp="1"/>
          </p:cNvSpPr>
          <p:nvPr>
            <p:ph type="dt" sz="half" idx="10"/>
          </p:nvPr>
        </p:nvSpPr>
        <p:spPr/>
        <p:txBody>
          <a:bodyPr/>
          <a:lstStyle/>
          <a:p>
            <a:fld id="{9F6D412F-AC33-4693-84B8-F093C080BE68}" type="datetimeFigureOut">
              <a:rPr lang="en-IN" smtClean="0"/>
              <a:t>25-05-2024</a:t>
            </a:fld>
            <a:endParaRPr lang="en-IN"/>
          </a:p>
        </p:txBody>
      </p:sp>
      <p:sp>
        <p:nvSpPr>
          <p:cNvPr id="5" name="Footer Placeholder 4">
            <a:extLst>
              <a:ext uri="{FF2B5EF4-FFF2-40B4-BE49-F238E27FC236}">
                <a16:creationId xmlns:a16="http://schemas.microsoft.com/office/drawing/2014/main" id="{D78D5AB0-53D4-DD85-20BF-78EE4A5B048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4E31FF3-0346-1BFE-8A6B-C22BE0E66998}"/>
              </a:ext>
            </a:extLst>
          </p:cNvPr>
          <p:cNvSpPr>
            <a:spLocks noGrp="1"/>
          </p:cNvSpPr>
          <p:nvPr>
            <p:ph type="sldNum" sz="quarter" idx="12"/>
          </p:nvPr>
        </p:nvSpPr>
        <p:spPr/>
        <p:txBody>
          <a:bodyPr/>
          <a:lstStyle/>
          <a:p>
            <a:fld id="{E2B68782-3F42-4657-9AD6-9CF91C5E1989}" type="slidenum">
              <a:rPr lang="en-IN" smtClean="0"/>
              <a:t>‹#›</a:t>
            </a:fld>
            <a:endParaRPr lang="en-IN"/>
          </a:p>
        </p:txBody>
      </p:sp>
    </p:spTree>
    <p:extLst>
      <p:ext uri="{BB962C8B-B14F-4D97-AF65-F5344CB8AC3E}">
        <p14:creationId xmlns:p14="http://schemas.microsoft.com/office/powerpoint/2010/main" val="1447195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81B117D-A4C3-06DD-BF91-2A25FF65DC9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E1001E8-C6AB-F051-0356-AB371D5219B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59E0D9A-4DEA-40AB-FE68-9135707C03D0}"/>
              </a:ext>
            </a:extLst>
          </p:cNvPr>
          <p:cNvSpPr>
            <a:spLocks noGrp="1"/>
          </p:cNvSpPr>
          <p:nvPr>
            <p:ph type="dt" sz="half" idx="10"/>
          </p:nvPr>
        </p:nvSpPr>
        <p:spPr/>
        <p:txBody>
          <a:bodyPr/>
          <a:lstStyle/>
          <a:p>
            <a:fld id="{9F6D412F-AC33-4693-84B8-F093C080BE68}" type="datetimeFigureOut">
              <a:rPr lang="en-IN" smtClean="0"/>
              <a:t>25-05-2024</a:t>
            </a:fld>
            <a:endParaRPr lang="en-IN"/>
          </a:p>
        </p:txBody>
      </p:sp>
      <p:sp>
        <p:nvSpPr>
          <p:cNvPr id="5" name="Footer Placeholder 4">
            <a:extLst>
              <a:ext uri="{FF2B5EF4-FFF2-40B4-BE49-F238E27FC236}">
                <a16:creationId xmlns:a16="http://schemas.microsoft.com/office/drawing/2014/main" id="{D9993235-836B-A6DC-81F2-AA3129E74EB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7E71B2C-2229-B224-6534-9C5BB7D593AA}"/>
              </a:ext>
            </a:extLst>
          </p:cNvPr>
          <p:cNvSpPr>
            <a:spLocks noGrp="1"/>
          </p:cNvSpPr>
          <p:nvPr>
            <p:ph type="sldNum" sz="quarter" idx="12"/>
          </p:nvPr>
        </p:nvSpPr>
        <p:spPr/>
        <p:txBody>
          <a:bodyPr/>
          <a:lstStyle/>
          <a:p>
            <a:fld id="{E2B68782-3F42-4657-9AD6-9CF91C5E1989}" type="slidenum">
              <a:rPr lang="en-IN" smtClean="0"/>
              <a:t>‹#›</a:t>
            </a:fld>
            <a:endParaRPr lang="en-IN"/>
          </a:p>
        </p:txBody>
      </p:sp>
    </p:spTree>
    <p:extLst>
      <p:ext uri="{BB962C8B-B14F-4D97-AF65-F5344CB8AC3E}">
        <p14:creationId xmlns:p14="http://schemas.microsoft.com/office/powerpoint/2010/main" val="1273182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8252B-38E6-02DD-4C5A-593B26C0E2B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98EDB07-620C-D70C-2000-AAE71E76C6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8E39086-8025-7ED8-787D-6EF1A6BBB135}"/>
              </a:ext>
            </a:extLst>
          </p:cNvPr>
          <p:cNvSpPr>
            <a:spLocks noGrp="1"/>
          </p:cNvSpPr>
          <p:nvPr>
            <p:ph type="dt" sz="half" idx="10"/>
          </p:nvPr>
        </p:nvSpPr>
        <p:spPr/>
        <p:txBody>
          <a:bodyPr/>
          <a:lstStyle/>
          <a:p>
            <a:fld id="{9F6D412F-AC33-4693-84B8-F093C080BE68}" type="datetimeFigureOut">
              <a:rPr lang="en-IN" smtClean="0"/>
              <a:t>25-05-2024</a:t>
            </a:fld>
            <a:endParaRPr lang="en-IN"/>
          </a:p>
        </p:txBody>
      </p:sp>
      <p:sp>
        <p:nvSpPr>
          <p:cNvPr id="5" name="Footer Placeholder 4">
            <a:extLst>
              <a:ext uri="{FF2B5EF4-FFF2-40B4-BE49-F238E27FC236}">
                <a16:creationId xmlns:a16="http://schemas.microsoft.com/office/drawing/2014/main" id="{9C3A740F-FA2E-5F21-1EBD-B6DBBD09AA7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E7089BD-FD66-DD54-C9B5-E58700FC4A16}"/>
              </a:ext>
            </a:extLst>
          </p:cNvPr>
          <p:cNvSpPr>
            <a:spLocks noGrp="1"/>
          </p:cNvSpPr>
          <p:nvPr>
            <p:ph type="sldNum" sz="quarter" idx="12"/>
          </p:nvPr>
        </p:nvSpPr>
        <p:spPr/>
        <p:txBody>
          <a:bodyPr/>
          <a:lstStyle/>
          <a:p>
            <a:fld id="{E2B68782-3F42-4657-9AD6-9CF91C5E1989}" type="slidenum">
              <a:rPr lang="en-IN" smtClean="0"/>
              <a:t>‹#›</a:t>
            </a:fld>
            <a:endParaRPr lang="en-IN"/>
          </a:p>
        </p:txBody>
      </p:sp>
    </p:spTree>
    <p:extLst>
      <p:ext uri="{BB962C8B-B14F-4D97-AF65-F5344CB8AC3E}">
        <p14:creationId xmlns:p14="http://schemas.microsoft.com/office/powerpoint/2010/main" val="32552679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C92A0-2189-0CE5-D6E1-0C368855D6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0D71006-4196-0375-18FE-6CE4ED8792F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B270E8-408D-D61E-2E1C-8424E652D712}"/>
              </a:ext>
            </a:extLst>
          </p:cNvPr>
          <p:cNvSpPr>
            <a:spLocks noGrp="1"/>
          </p:cNvSpPr>
          <p:nvPr>
            <p:ph type="dt" sz="half" idx="10"/>
          </p:nvPr>
        </p:nvSpPr>
        <p:spPr/>
        <p:txBody>
          <a:bodyPr/>
          <a:lstStyle/>
          <a:p>
            <a:fld id="{9F6D412F-AC33-4693-84B8-F093C080BE68}" type="datetimeFigureOut">
              <a:rPr lang="en-IN" smtClean="0"/>
              <a:t>25-05-2024</a:t>
            </a:fld>
            <a:endParaRPr lang="en-IN"/>
          </a:p>
        </p:txBody>
      </p:sp>
      <p:sp>
        <p:nvSpPr>
          <p:cNvPr id="5" name="Footer Placeholder 4">
            <a:extLst>
              <a:ext uri="{FF2B5EF4-FFF2-40B4-BE49-F238E27FC236}">
                <a16:creationId xmlns:a16="http://schemas.microsoft.com/office/drawing/2014/main" id="{C846AD11-A5DC-B252-44C7-C5D57490DDB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6A89859-C083-1829-091C-CEB1080D2D74}"/>
              </a:ext>
            </a:extLst>
          </p:cNvPr>
          <p:cNvSpPr>
            <a:spLocks noGrp="1"/>
          </p:cNvSpPr>
          <p:nvPr>
            <p:ph type="sldNum" sz="quarter" idx="12"/>
          </p:nvPr>
        </p:nvSpPr>
        <p:spPr/>
        <p:txBody>
          <a:bodyPr/>
          <a:lstStyle/>
          <a:p>
            <a:fld id="{E2B68782-3F42-4657-9AD6-9CF91C5E1989}" type="slidenum">
              <a:rPr lang="en-IN" smtClean="0"/>
              <a:t>‹#›</a:t>
            </a:fld>
            <a:endParaRPr lang="en-IN"/>
          </a:p>
        </p:txBody>
      </p:sp>
    </p:spTree>
    <p:extLst>
      <p:ext uri="{BB962C8B-B14F-4D97-AF65-F5344CB8AC3E}">
        <p14:creationId xmlns:p14="http://schemas.microsoft.com/office/powerpoint/2010/main" val="1195811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EF8DC-1BC6-9787-CB94-2566773EB27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250949D-536A-FACA-F77F-6B77C6ADED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DBF2A6C-01EB-0572-CE60-6093531042F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1D7BAE4-0A86-7464-AC04-580402BD3D8A}"/>
              </a:ext>
            </a:extLst>
          </p:cNvPr>
          <p:cNvSpPr>
            <a:spLocks noGrp="1"/>
          </p:cNvSpPr>
          <p:nvPr>
            <p:ph type="dt" sz="half" idx="10"/>
          </p:nvPr>
        </p:nvSpPr>
        <p:spPr/>
        <p:txBody>
          <a:bodyPr/>
          <a:lstStyle/>
          <a:p>
            <a:fld id="{9F6D412F-AC33-4693-84B8-F093C080BE68}" type="datetimeFigureOut">
              <a:rPr lang="en-IN" smtClean="0"/>
              <a:t>25-05-2024</a:t>
            </a:fld>
            <a:endParaRPr lang="en-IN"/>
          </a:p>
        </p:txBody>
      </p:sp>
      <p:sp>
        <p:nvSpPr>
          <p:cNvPr id="6" name="Footer Placeholder 5">
            <a:extLst>
              <a:ext uri="{FF2B5EF4-FFF2-40B4-BE49-F238E27FC236}">
                <a16:creationId xmlns:a16="http://schemas.microsoft.com/office/drawing/2014/main" id="{E2B014A5-AB92-8F4E-FD90-98DA3EEBF7D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943E706-AAD6-E023-5CB3-5A15172A968C}"/>
              </a:ext>
            </a:extLst>
          </p:cNvPr>
          <p:cNvSpPr>
            <a:spLocks noGrp="1"/>
          </p:cNvSpPr>
          <p:nvPr>
            <p:ph type="sldNum" sz="quarter" idx="12"/>
          </p:nvPr>
        </p:nvSpPr>
        <p:spPr/>
        <p:txBody>
          <a:bodyPr/>
          <a:lstStyle/>
          <a:p>
            <a:fld id="{E2B68782-3F42-4657-9AD6-9CF91C5E1989}" type="slidenum">
              <a:rPr lang="en-IN" smtClean="0"/>
              <a:t>‹#›</a:t>
            </a:fld>
            <a:endParaRPr lang="en-IN"/>
          </a:p>
        </p:txBody>
      </p:sp>
    </p:spTree>
    <p:extLst>
      <p:ext uri="{BB962C8B-B14F-4D97-AF65-F5344CB8AC3E}">
        <p14:creationId xmlns:p14="http://schemas.microsoft.com/office/powerpoint/2010/main" val="1672091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53C71-E8CF-8B04-1FBC-2CD108FAC68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97757D1-559C-C50E-CDA9-A1223F62C1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4956C89-29EA-23D7-693B-3D60A151F5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9C2C2A8-1C58-942B-847D-F88490E0C5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4E6693-1B9A-4870-984A-19687D33C69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916D8BA-C259-65E3-C12C-A2DFC65A581A}"/>
              </a:ext>
            </a:extLst>
          </p:cNvPr>
          <p:cNvSpPr>
            <a:spLocks noGrp="1"/>
          </p:cNvSpPr>
          <p:nvPr>
            <p:ph type="dt" sz="half" idx="10"/>
          </p:nvPr>
        </p:nvSpPr>
        <p:spPr/>
        <p:txBody>
          <a:bodyPr/>
          <a:lstStyle/>
          <a:p>
            <a:fld id="{9F6D412F-AC33-4693-84B8-F093C080BE68}" type="datetimeFigureOut">
              <a:rPr lang="en-IN" smtClean="0"/>
              <a:t>25-05-2024</a:t>
            </a:fld>
            <a:endParaRPr lang="en-IN"/>
          </a:p>
        </p:txBody>
      </p:sp>
      <p:sp>
        <p:nvSpPr>
          <p:cNvPr id="8" name="Footer Placeholder 7">
            <a:extLst>
              <a:ext uri="{FF2B5EF4-FFF2-40B4-BE49-F238E27FC236}">
                <a16:creationId xmlns:a16="http://schemas.microsoft.com/office/drawing/2014/main" id="{91598BAB-94EC-F4C8-E2BC-1DDD5927E28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8C02FCC-6437-509C-06EA-660BC4C9015B}"/>
              </a:ext>
            </a:extLst>
          </p:cNvPr>
          <p:cNvSpPr>
            <a:spLocks noGrp="1"/>
          </p:cNvSpPr>
          <p:nvPr>
            <p:ph type="sldNum" sz="quarter" idx="12"/>
          </p:nvPr>
        </p:nvSpPr>
        <p:spPr/>
        <p:txBody>
          <a:bodyPr/>
          <a:lstStyle/>
          <a:p>
            <a:fld id="{E2B68782-3F42-4657-9AD6-9CF91C5E1989}" type="slidenum">
              <a:rPr lang="en-IN" smtClean="0"/>
              <a:t>‹#›</a:t>
            </a:fld>
            <a:endParaRPr lang="en-IN"/>
          </a:p>
        </p:txBody>
      </p:sp>
    </p:spTree>
    <p:extLst>
      <p:ext uri="{BB962C8B-B14F-4D97-AF65-F5344CB8AC3E}">
        <p14:creationId xmlns:p14="http://schemas.microsoft.com/office/powerpoint/2010/main" val="4031869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43FBC-559F-CA7A-40D4-B080C42D006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23C05BD-EAFF-E1C0-2501-0285895AAA55}"/>
              </a:ext>
            </a:extLst>
          </p:cNvPr>
          <p:cNvSpPr>
            <a:spLocks noGrp="1"/>
          </p:cNvSpPr>
          <p:nvPr>
            <p:ph type="dt" sz="half" idx="10"/>
          </p:nvPr>
        </p:nvSpPr>
        <p:spPr/>
        <p:txBody>
          <a:bodyPr/>
          <a:lstStyle/>
          <a:p>
            <a:fld id="{9F6D412F-AC33-4693-84B8-F093C080BE68}" type="datetimeFigureOut">
              <a:rPr lang="en-IN" smtClean="0"/>
              <a:t>25-05-2024</a:t>
            </a:fld>
            <a:endParaRPr lang="en-IN"/>
          </a:p>
        </p:txBody>
      </p:sp>
      <p:sp>
        <p:nvSpPr>
          <p:cNvPr id="4" name="Footer Placeholder 3">
            <a:extLst>
              <a:ext uri="{FF2B5EF4-FFF2-40B4-BE49-F238E27FC236}">
                <a16:creationId xmlns:a16="http://schemas.microsoft.com/office/drawing/2014/main" id="{DB1569D4-A5A9-FFCD-EFCC-0F8D4C4F5EC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CFD88AB-E2E7-696A-BC8D-8829AD5AEB9E}"/>
              </a:ext>
            </a:extLst>
          </p:cNvPr>
          <p:cNvSpPr>
            <a:spLocks noGrp="1"/>
          </p:cNvSpPr>
          <p:nvPr>
            <p:ph type="sldNum" sz="quarter" idx="12"/>
          </p:nvPr>
        </p:nvSpPr>
        <p:spPr/>
        <p:txBody>
          <a:bodyPr/>
          <a:lstStyle/>
          <a:p>
            <a:fld id="{E2B68782-3F42-4657-9AD6-9CF91C5E1989}" type="slidenum">
              <a:rPr lang="en-IN" smtClean="0"/>
              <a:t>‹#›</a:t>
            </a:fld>
            <a:endParaRPr lang="en-IN"/>
          </a:p>
        </p:txBody>
      </p:sp>
    </p:spTree>
    <p:extLst>
      <p:ext uri="{BB962C8B-B14F-4D97-AF65-F5344CB8AC3E}">
        <p14:creationId xmlns:p14="http://schemas.microsoft.com/office/powerpoint/2010/main" val="4200427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D566E3-759B-C093-E79F-0874594BB789}"/>
              </a:ext>
            </a:extLst>
          </p:cNvPr>
          <p:cNvSpPr>
            <a:spLocks noGrp="1"/>
          </p:cNvSpPr>
          <p:nvPr>
            <p:ph type="dt" sz="half" idx="10"/>
          </p:nvPr>
        </p:nvSpPr>
        <p:spPr/>
        <p:txBody>
          <a:bodyPr/>
          <a:lstStyle/>
          <a:p>
            <a:fld id="{9F6D412F-AC33-4693-84B8-F093C080BE68}" type="datetimeFigureOut">
              <a:rPr lang="en-IN" smtClean="0"/>
              <a:t>25-05-2024</a:t>
            </a:fld>
            <a:endParaRPr lang="en-IN"/>
          </a:p>
        </p:txBody>
      </p:sp>
      <p:sp>
        <p:nvSpPr>
          <p:cNvPr id="3" name="Footer Placeholder 2">
            <a:extLst>
              <a:ext uri="{FF2B5EF4-FFF2-40B4-BE49-F238E27FC236}">
                <a16:creationId xmlns:a16="http://schemas.microsoft.com/office/drawing/2014/main" id="{675E6ECB-8249-2085-F069-35581545D16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6D0E2EF-4ACF-77C0-7B3B-05A83079E584}"/>
              </a:ext>
            </a:extLst>
          </p:cNvPr>
          <p:cNvSpPr>
            <a:spLocks noGrp="1"/>
          </p:cNvSpPr>
          <p:nvPr>
            <p:ph type="sldNum" sz="quarter" idx="12"/>
          </p:nvPr>
        </p:nvSpPr>
        <p:spPr/>
        <p:txBody>
          <a:bodyPr/>
          <a:lstStyle/>
          <a:p>
            <a:fld id="{E2B68782-3F42-4657-9AD6-9CF91C5E1989}" type="slidenum">
              <a:rPr lang="en-IN" smtClean="0"/>
              <a:t>‹#›</a:t>
            </a:fld>
            <a:endParaRPr lang="en-IN"/>
          </a:p>
        </p:txBody>
      </p:sp>
    </p:spTree>
    <p:extLst>
      <p:ext uri="{BB962C8B-B14F-4D97-AF65-F5344CB8AC3E}">
        <p14:creationId xmlns:p14="http://schemas.microsoft.com/office/powerpoint/2010/main" val="3684136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AE8F6-D447-2473-5A14-2441156C43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16FF520-11E5-7114-0C8C-2313199878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9052020-8451-1F3D-4BAA-CF2D6695C3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C595BC-BA51-1166-BBCB-AE342655274F}"/>
              </a:ext>
            </a:extLst>
          </p:cNvPr>
          <p:cNvSpPr>
            <a:spLocks noGrp="1"/>
          </p:cNvSpPr>
          <p:nvPr>
            <p:ph type="dt" sz="half" idx="10"/>
          </p:nvPr>
        </p:nvSpPr>
        <p:spPr/>
        <p:txBody>
          <a:bodyPr/>
          <a:lstStyle/>
          <a:p>
            <a:fld id="{9F6D412F-AC33-4693-84B8-F093C080BE68}" type="datetimeFigureOut">
              <a:rPr lang="en-IN" smtClean="0"/>
              <a:t>25-05-2024</a:t>
            </a:fld>
            <a:endParaRPr lang="en-IN"/>
          </a:p>
        </p:txBody>
      </p:sp>
      <p:sp>
        <p:nvSpPr>
          <p:cNvPr id="6" name="Footer Placeholder 5">
            <a:extLst>
              <a:ext uri="{FF2B5EF4-FFF2-40B4-BE49-F238E27FC236}">
                <a16:creationId xmlns:a16="http://schemas.microsoft.com/office/drawing/2014/main" id="{24E3CC1E-B2B2-A729-D239-47355D7577A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1EA549C-75BA-53D0-136A-8A2610914D2C}"/>
              </a:ext>
            </a:extLst>
          </p:cNvPr>
          <p:cNvSpPr>
            <a:spLocks noGrp="1"/>
          </p:cNvSpPr>
          <p:nvPr>
            <p:ph type="sldNum" sz="quarter" idx="12"/>
          </p:nvPr>
        </p:nvSpPr>
        <p:spPr/>
        <p:txBody>
          <a:bodyPr/>
          <a:lstStyle/>
          <a:p>
            <a:fld id="{E2B68782-3F42-4657-9AD6-9CF91C5E1989}" type="slidenum">
              <a:rPr lang="en-IN" smtClean="0"/>
              <a:t>‹#›</a:t>
            </a:fld>
            <a:endParaRPr lang="en-IN"/>
          </a:p>
        </p:txBody>
      </p:sp>
    </p:spTree>
    <p:extLst>
      <p:ext uri="{BB962C8B-B14F-4D97-AF65-F5344CB8AC3E}">
        <p14:creationId xmlns:p14="http://schemas.microsoft.com/office/powerpoint/2010/main" val="302181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7A3F8-99EF-6BA5-2225-C8C8E7A9ED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EF8E25F8-FC91-7142-E496-F73ECB6418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8BFF0E2-E04D-CB3D-EDBF-0C190E4711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CAB20F-FD53-9B66-417F-B36D993B283B}"/>
              </a:ext>
            </a:extLst>
          </p:cNvPr>
          <p:cNvSpPr>
            <a:spLocks noGrp="1"/>
          </p:cNvSpPr>
          <p:nvPr>
            <p:ph type="dt" sz="half" idx="10"/>
          </p:nvPr>
        </p:nvSpPr>
        <p:spPr/>
        <p:txBody>
          <a:bodyPr/>
          <a:lstStyle/>
          <a:p>
            <a:fld id="{9F6D412F-AC33-4693-84B8-F093C080BE68}" type="datetimeFigureOut">
              <a:rPr lang="en-IN" smtClean="0"/>
              <a:t>25-05-2024</a:t>
            </a:fld>
            <a:endParaRPr lang="en-IN"/>
          </a:p>
        </p:txBody>
      </p:sp>
      <p:sp>
        <p:nvSpPr>
          <p:cNvPr id="6" name="Footer Placeholder 5">
            <a:extLst>
              <a:ext uri="{FF2B5EF4-FFF2-40B4-BE49-F238E27FC236}">
                <a16:creationId xmlns:a16="http://schemas.microsoft.com/office/drawing/2014/main" id="{06EE77CD-AFAB-2AFC-C858-E3CFD3F3C03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1806EC4-17F5-BB4D-EE4C-D3C21A317BF8}"/>
              </a:ext>
            </a:extLst>
          </p:cNvPr>
          <p:cNvSpPr>
            <a:spLocks noGrp="1"/>
          </p:cNvSpPr>
          <p:nvPr>
            <p:ph type="sldNum" sz="quarter" idx="12"/>
          </p:nvPr>
        </p:nvSpPr>
        <p:spPr/>
        <p:txBody>
          <a:bodyPr/>
          <a:lstStyle/>
          <a:p>
            <a:fld id="{E2B68782-3F42-4657-9AD6-9CF91C5E1989}" type="slidenum">
              <a:rPr lang="en-IN" smtClean="0"/>
              <a:t>‹#›</a:t>
            </a:fld>
            <a:endParaRPr lang="en-IN"/>
          </a:p>
        </p:txBody>
      </p:sp>
    </p:spTree>
    <p:extLst>
      <p:ext uri="{BB962C8B-B14F-4D97-AF65-F5344CB8AC3E}">
        <p14:creationId xmlns:p14="http://schemas.microsoft.com/office/powerpoint/2010/main" val="34250934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5F546A-7739-DA26-7EE2-D4FC1930BE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3932CB9-469E-47BC-85CC-562E0125AF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7AECF29-E164-5FAF-A6BC-3DA6DA1ED2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F6D412F-AC33-4693-84B8-F093C080BE68}" type="datetimeFigureOut">
              <a:rPr lang="en-IN" smtClean="0"/>
              <a:t>25-05-2024</a:t>
            </a:fld>
            <a:endParaRPr lang="en-IN"/>
          </a:p>
        </p:txBody>
      </p:sp>
      <p:sp>
        <p:nvSpPr>
          <p:cNvPr id="5" name="Footer Placeholder 4">
            <a:extLst>
              <a:ext uri="{FF2B5EF4-FFF2-40B4-BE49-F238E27FC236}">
                <a16:creationId xmlns:a16="http://schemas.microsoft.com/office/drawing/2014/main" id="{88C2252D-81CC-3253-2A90-9363689C8C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63B43B0F-1884-103C-B7B8-F4DB656050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2B68782-3F42-4657-9AD6-9CF91C5E1989}" type="slidenum">
              <a:rPr lang="en-IN" smtClean="0"/>
              <a:t>‹#›</a:t>
            </a:fld>
            <a:endParaRPr lang="en-IN"/>
          </a:p>
        </p:txBody>
      </p:sp>
    </p:spTree>
    <p:extLst>
      <p:ext uri="{BB962C8B-B14F-4D97-AF65-F5344CB8AC3E}">
        <p14:creationId xmlns:p14="http://schemas.microsoft.com/office/powerpoint/2010/main" val="13646479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Freeform: Shape 31">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4" name="Freeform: Shape 33">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BB16F38-9C1F-E4E9-E08D-272C65360CCC}"/>
              </a:ext>
            </a:extLst>
          </p:cNvPr>
          <p:cNvSpPr>
            <a:spLocks noGrp="1"/>
          </p:cNvSpPr>
          <p:nvPr>
            <p:ph type="ctrTitle"/>
          </p:nvPr>
        </p:nvSpPr>
        <p:spPr>
          <a:xfrm>
            <a:off x="1524003" y="1999615"/>
            <a:ext cx="9144000" cy="2764028"/>
          </a:xfrm>
        </p:spPr>
        <p:txBody>
          <a:bodyPr anchor="ctr">
            <a:normAutofit/>
          </a:bodyPr>
          <a:lstStyle/>
          <a:p>
            <a:r>
              <a:rPr lang="en-IN" sz="7200"/>
              <a:t>IPL AUCTION PROJECT</a:t>
            </a:r>
          </a:p>
        </p:txBody>
      </p:sp>
      <p:sp>
        <p:nvSpPr>
          <p:cNvPr id="3" name="Subtitle 2">
            <a:extLst>
              <a:ext uri="{FF2B5EF4-FFF2-40B4-BE49-F238E27FC236}">
                <a16:creationId xmlns:a16="http://schemas.microsoft.com/office/drawing/2014/main" id="{E9A12315-4AF5-2F55-3983-407D0A4FA045}"/>
              </a:ext>
            </a:extLst>
          </p:cNvPr>
          <p:cNvSpPr>
            <a:spLocks noGrp="1"/>
          </p:cNvSpPr>
          <p:nvPr>
            <p:ph type="subTitle" idx="1"/>
          </p:nvPr>
        </p:nvSpPr>
        <p:spPr>
          <a:xfrm>
            <a:off x="1966912" y="5645150"/>
            <a:ext cx="8258176" cy="631825"/>
          </a:xfrm>
        </p:spPr>
        <p:txBody>
          <a:bodyPr anchor="ctr">
            <a:normAutofit/>
          </a:bodyPr>
          <a:lstStyle/>
          <a:p>
            <a:r>
              <a:rPr lang="en-US" sz="1800">
                <a:latin typeface="Arial" panose="020B0604020202020204" pitchFamily="34" charset="0"/>
                <a:cs typeface="Arial" panose="020B0604020202020204" pitchFamily="34" charset="0"/>
              </a:rPr>
              <a:t>Formulating an auction strategy for a new IPL franchise by examining past IPL data to build a strong and balanced squad</a:t>
            </a:r>
            <a:endParaRPr lang="en-IN" sz="180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6618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455252B3-F34B-C4B5-F896-A1B2E616916F}"/>
              </a:ext>
            </a:extLst>
          </p:cNvPr>
          <p:cNvSpPr>
            <a:spLocks noGrp="1"/>
          </p:cNvSpPr>
          <p:nvPr>
            <p:ph type="title"/>
          </p:nvPr>
        </p:nvSpPr>
        <p:spPr>
          <a:xfrm>
            <a:off x="1179576" y="442913"/>
            <a:ext cx="5146161" cy="1639888"/>
          </a:xfrm>
        </p:spPr>
        <p:txBody>
          <a:bodyPr anchor="b">
            <a:normAutofit/>
          </a:bodyPr>
          <a:lstStyle/>
          <a:p>
            <a:r>
              <a:rPr lang="en-US" sz="2500">
                <a:latin typeface="Arial" panose="020B0604020202020204" pitchFamily="34" charset="0"/>
                <a:cs typeface="Arial" panose="020B0604020202020204" pitchFamily="34" charset="0"/>
              </a:rPr>
              <a:t>Task 3 – To make list of 10 hard-hitting players who have scored more runs in boundaries and have played more than 2 IPL seasons</a:t>
            </a:r>
            <a:endParaRPr lang="en-IN" sz="2500"/>
          </a:p>
        </p:txBody>
      </p:sp>
      <p:sp>
        <p:nvSpPr>
          <p:cNvPr id="3" name="Content Placeholder 2">
            <a:extLst>
              <a:ext uri="{FF2B5EF4-FFF2-40B4-BE49-F238E27FC236}">
                <a16:creationId xmlns:a16="http://schemas.microsoft.com/office/drawing/2014/main" id="{C861D6FF-2A4C-FD46-3F48-3332D0F09754}"/>
              </a:ext>
            </a:extLst>
          </p:cNvPr>
          <p:cNvSpPr>
            <a:spLocks noGrp="1"/>
          </p:cNvSpPr>
          <p:nvPr>
            <p:ph idx="1"/>
          </p:nvPr>
        </p:nvSpPr>
        <p:spPr>
          <a:xfrm>
            <a:off x="1179577" y="2312988"/>
            <a:ext cx="4916424" cy="3651250"/>
          </a:xfrm>
        </p:spPr>
        <p:txBody>
          <a:bodyPr>
            <a:normAutofit/>
          </a:bodyPr>
          <a:lstStyle/>
          <a:p>
            <a:pPr marL="0" indent="0">
              <a:buNone/>
            </a:pPr>
            <a:r>
              <a:rPr lang="en-US" sz="1400"/>
              <a:t>Select A.Batsman , </a:t>
            </a:r>
          </a:p>
          <a:p>
            <a:pPr marL="0" indent="0">
              <a:buNone/>
            </a:pPr>
            <a:r>
              <a:rPr lang="en-US" sz="1400"/>
              <a:t>Sum(case When A.Batsman_run in (4 ,6) then 1 else 0 end) as Total_Boundaries , </a:t>
            </a:r>
          </a:p>
          <a:p>
            <a:pPr marL="0" indent="0">
              <a:buNone/>
            </a:pPr>
            <a:r>
              <a:rPr lang="en-US" sz="1400"/>
              <a:t>Sum(A.Batsman_run) As Run_Scored , </a:t>
            </a:r>
          </a:p>
          <a:p>
            <a:pPr marL="0" indent="0">
              <a:buNone/>
            </a:pPr>
            <a:r>
              <a:rPr lang="en-US" sz="1400"/>
              <a:t>Round(Sum(case when A.Batsman_run in (4,6) then A.Batsman_run  end)*1.0 / sum(A.Batsman_run)*100 , 2) As Boundary_percentage</a:t>
            </a:r>
          </a:p>
          <a:p>
            <a:pPr marL="0" indent="0">
              <a:buNone/>
            </a:pPr>
            <a:r>
              <a:rPr lang="en-US" sz="1400"/>
              <a:t>from IPL_BALL As A Left Join IPL_MATCHES As B on A.ID = B.ID </a:t>
            </a:r>
          </a:p>
          <a:p>
            <a:pPr marL="0" indent="0">
              <a:buNone/>
            </a:pPr>
            <a:r>
              <a:rPr lang="en-US" sz="1400"/>
              <a:t>Group By A.Batsman </a:t>
            </a:r>
          </a:p>
          <a:p>
            <a:pPr marL="0" indent="0">
              <a:buNone/>
            </a:pPr>
            <a:r>
              <a:rPr lang="en-US" sz="1400"/>
              <a:t>having Count(Distinct(Extract(year from B.match_date))) &gt; 2</a:t>
            </a:r>
          </a:p>
          <a:p>
            <a:pPr marL="0" indent="0">
              <a:buNone/>
            </a:pPr>
            <a:r>
              <a:rPr lang="en-US" sz="1400"/>
              <a:t>Order By Total_Boundaries Desc limit 10;</a:t>
            </a:r>
          </a:p>
          <a:p>
            <a:pPr marL="0" indent="0">
              <a:buNone/>
            </a:pPr>
            <a:endParaRPr lang="en-IN" sz="1400" dirty="0"/>
          </a:p>
        </p:txBody>
      </p:sp>
      <p:sp>
        <p:nvSpPr>
          <p:cNvPr id="16" name="Freeform: Shape 15">
            <a:extLst>
              <a:ext uri="{FF2B5EF4-FFF2-40B4-BE49-F238E27FC236}">
                <a16:creationId xmlns:a16="http://schemas.microsoft.com/office/drawing/2014/main" id="{7D0B7289-120F-44DC-9769-2E096993B1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53480"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8" name="Freeform: Shape 17">
            <a:extLst>
              <a:ext uri="{FF2B5EF4-FFF2-40B4-BE49-F238E27FC236}">
                <a16:creationId xmlns:a16="http://schemas.microsoft.com/office/drawing/2014/main" id="{158468AF-8ABA-4771-9770-C8C79C0E61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8825"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6" name="Picture 5" descr="A group of men posing for a photo&#10;&#10;Description automatically generated">
            <a:extLst>
              <a:ext uri="{FF2B5EF4-FFF2-40B4-BE49-F238E27FC236}">
                <a16:creationId xmlns:a16="http://schemas.microsoft.com/office/drawing/2014/main" id="{B50F3660-08DC-F241-D1EB-0FE0EFCF75E7}"/>
              </a:ext>
            </a:extLst>
          </p:cNvPr>
          <p:cNvPicPr>
            <a:picLocks noChangeAspect="1"/>
          </p:cNvPicPr>
          <p:nvPr/>
        </p:nvPicPr>
        <p:blipFill rotWithShape="1">
          <a:blip r:embed="rId2"/>
          <a:srcRect r="-2" b="210"/>
          <a:stretch/>
        </p:blipFill>
        <p:spPr>
          <a:xfrm>
            <a:off x="6986049" y="10"/>
            <a:ext cx="5205951" cy="6857990"/>
          </a:xfrm>
          <a:custGeom>
            <a:avLst/>
            <a:gdLst/>
            <a:ahLst/>
            <a:cxnLst/>
            <a:rect l="l" t="t" r="r" b="b"/>
            <a:pathLst>
              <a:path w="5205951" h="6858000">
                <a:moveTo>
                  <a:pt x="1623023" y="0"/>
                </a:moveTo>
                <a:lnTo>
                  <a:pt x="2716256" y="0"/>
                </a:lnTo>
                <a:lnTo>
                  <a:pt x="3496422" y="0"/>
                </a:lnTo>
                <a:lnTo>
                  <a:pt x="5205951" y="0"/>
                </a:lnTo>
                <a:lnTo>
                  <a:pt x="5205951" y="6858000"/>
                </a:lnTo>
                <a:lnTo>
                  <a:pt x="3496422" y="6858000"/>
                </a:lnTo>
                <a:lnTo>
                  <a:pt x="2716256" y="6858000"/>
                </a:lnTo>
                <a:lnTo>
                  <a:pt x="2502754" y="6858000"/>
                </a:lnTo>
                <a:lnTo>
                  <a:pt x="2390998" y="6780599"/>
                </a:lnTo>
                <a:cubicBezTo>
                  <a:pt x="2217180" y="6653108"/>
                  <a:pt x="2046553" y="6515397"/>
                  <a:pt x="1874350" y="6374814"/>
                </a:cubicBezTo>
                <a:cubicBezTo>
                  <a:pt x="928725" y="5602839"/>
                  <a:pt x="0" y="4969131"/>
                  <a:pt x="0" y="3621656"/>
                </a:cubicBezTo>
                <a:cubicBezTo>
                  <a:pt x="0" y="2093192"/>
                  <a:pt x="573736" y="754641"/>
                  <a:pt x="1600899" y="14997"/>
                </a:cubicBezTo>
                <a:close/>
              </a:path>
            </a:pathLst>
          </a:custGeom>
        </p:spPr>
      </p:pic>
      <p:sp>
        <p:nvSpPr>
          <p:cNvPr id="20" name="Freeform: Shape 19">
            <a:extLst>
              <a:ext uri="{FF2B5EF4-FFF2-40B4-BE49-F238E27FC236}">
                <a16:creationId xmlns:a16="http://schemas.microsoft.com/office/drawing/2014/main" id="{430FFA19-9577-4BA8-B103-A75613F3F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2680522" cy="6858000"/>
          </a:xfrm>
          <a:custGeom>
            <a:avLst/>
            <a:gdLst>
              <a:gd name="connsiteX0" fmla="*/ 1057499 w 2680522"/>
              <a:gd name="connsiteY0" fmla="*/ 0 h 6858000"/>
              <a:gd name="connsiteX1" fmla="*/ 879731 w 2680522"/>
              <a:gd name="connsiteY1" fmla="*/ 0 h 6858000"/>
              <a:gd name="connsiteX2" fmla="*/ 901855 w 2680522"/>
              <a:gd name="connsiteY2" fmla="*/ 14997 h 6858000"/>
              <a:gd name="connsiteX3" fmla="*/ 2502754 w 2680522"/>
              <a:gd name="connsiteY3" fmla="*/ 3621656 h 6858000"/>
              <a:gd name="connsiteX4" fmla="*/ 628404 w 2680522"/>
              <a:gd name="connsiteY4" fmla="*/ 6374814 h 6858000"/>
              <a:gd name="connsiteX5" fmla="*/ 111756 w 2680522"/>
              <a:gd name="connsiteY5" fmla="*/ 6780599 h 6858000"/>
              <a:gd name="connsiteX6" fmla="*/ 0 w 2680522"/>
              <a:gd name="connsiteY6" fmla="*/ 6858000 h 6858000"/>
              <a:gd name="connsiteX7" fmla="*/ 177768 w 2680522"/>
              <a:gd name="connsiteY7" fmla="*/ 6858000 h 6858000"/>
              <a:gd name="connsiteX8" fmla="*/ 289524 w 2680522"/>
              <a:gd name="connsiteY8" fmla="*/ 6780599 h 6858000"/>
              <a:gd name="connsiteX9" fmla="*/ 806172 w 2680522"/>
              <a:gd name="connsiteY9" fmla="*/ 6374814 h 6858000"/>
              <a:gd name="connsiteX10" fmla="*/ 2680522 w 2680522"/>
              <a:gd name="connsiteY10" fmla="*/ 3621656 h 6858000"/>
              <a:gd name="connsiteX11" fmla="*/ 1079623 w 2680522"/>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80522" h="6858000">
                <a:moveTo>
                  <a:pt x="1057499" y="0"/>
                </a:moveTo>
                <a:lnTo>
                  <a:pt x="879731" y="0"/>
                </a:lnTo>
                <a:lnTo>
                  <a:pt x="901855" y="14997"/>
                </a:lnTo>
                <a:cubicBezTo>
                  <a:pt x="1929018" y="754641"/>
                  <a:pt x="2502754" y="2093192"/>
                  <a:pt x="2502754" y="3621656"/>
                </a:cubicBezTo>
                <a:cubicBezTo>
                  <a:pt x="2502754" y="4969131"/>
                  <a:pt x="1574029" y="5602839"/>
                  <a:pt x="628404" y="6374814"/>
                </a:cubicBezTo>
                <a:cubicBezTo>
                  <a:pt x="456201" y="6515397"/>
                  <a:pt x="285574" y="6653108"/>
                  <a:pt x="111756" y="6780599"/>
                </a:cubicBezTo>
                <a:lnTo>
                  <a:pt x="0" y="6858000"/>
                </a:lnTo>
                <a:lnTo>
                  <a:pt x="177768" y="6858000"/>
                </a:lnTo>
                <a:lnTo>
                  <a:pt x="289524" y="6780599"/>
                </a:lnTo>
                <a:cubicBezTo>
                  <a:pt x="463342" y="6653108"/>
                  <a:pt x="633969" y="6515397"/>
                  <a:pt x="806172" y="6374814"/>
                </a:cubicBezTo>
                <a:cubicBezTo>
                  <a:pt x="1751797" y="5602839"/>
                  <a:pt x="2680522" y="4969131"/>
                  <a:pt x="2680522" y="3621656"/>
                </a:cubicBezTo>
                <a:cubicBezTo>
                  <a:pt x="2680522" y="2093192"/>
                  <a:pt x="2106786" y="754641"/>
                  <a:pt x="1079623" y="14997"/>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452925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9B45E0-05DE-61C0-34B1-84764E6550ED}"/>
              </a:ext>
            </a:extLst>
          </p:cNvPr>
          <p:cNvSpPr>
            <a:spLocks noGrp="1"/>
          </p:cNvSpPr>
          <p:nvPr>
            <p:ph type="title"/>
          </p:nvPr>
        </p:nvSpPr>
        <p:spPr>
          <a:xfrm>
            <a:off x="841248" y="256032"/>
            <a:ext cx="10506456" cy="1014984"/>
          </a:xfrm>
        </p:spPr>
        <p:txBody>
          <a:bodyPr anchor="b">
            <a:normAutofit/>
          </a:bodyPr>
          <a:lstStyle/>
          <a:p>
            <a:r>
              <a:rPr lang="en-IN"/>
              <a:t>Task – 3 Query Result</a:t>
            </a:r>
            <a:endParaRPr lang="en-IN" dirty="0"/>
          </a:p>
        </p:txBody>
      </p:sp>
      <p:sp>
        <p:nvSpPr>
          <p:cNvPr id="14" name="Rectangle 13">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7" name="Content Placeholder 6">
            <a:extLst>
              <a:ext uri="{FF2B5EF4-FFF2-40B4-BE49-F238E27FC236}">
                <a16:creationId xmlns:a16="http://schemas.microsoft.com/office/drawing/2014/main" id="{88A2A173-0F67-E9F0-228B-B74C12CEDE52}"/>
              </a:ext>
            </a:extLst>
          </p:cNvPr>
          <p:cNvGraphicFramePr>
            <a:graphicFrameLocks noGrp="1"/>
          </p:cNvGraphicFramePr>
          <p:nvPr>
            <p:ph idx="1"/>
            <p:extLst>
              <p:ext uri="{D42A27DB-BD31-4B8C-83A1-F6EECF244321}">
                <p14:modId xmlns:p14="http://schemas.microsoft.com/office/powerpoint/2010/main" val="1778783080"/>
              </p:ext>
            </p:extLst>
          </p:nvPr>
        </p:nvGraphicFramePr>
        <p:xfrm>
          <a:off x="985742" y="1926266"/>
          <a:ext cx="10220519" cy="4357529"/>
        </p:xfrm>
        <a:graphic>
          <a:graphicData uri="http://schemas.openxmlformats.org/drawingml/2006/table">
            <a:tbl>
              <a:tblPr firstRow="1" bandRow="1"/>
              <a:tblGrid>
                <a:gridCol w="1552018">
                  <a:extLst>
                    <a:ext uri="{9D8B030D-6E8A-4147-A177-3AD203B41FA5}">
                      <a16:colId xmlns:a16="http://schemas.microsoft.com/office/drawing/2014/main" val="1960964152"/>
                    </a:ext>
                  </a:extLst>
                </a:gridCol>
                <a:gridCol w="1543706">
                  <a:extLst>
                    <a:ext uri="{9D8B030D-6E8A-4147-A177-3AD203B41FA5}">
                      <a16:colId xmlns:a16="http://schemas.microsoft.com/office/drawing/2014/main" val="3818844092"/>
                    </a:ext>
                  </a:extLst>
                </a:gridCol>
                <a:gridCol w="2303684">
                  <a:extLst>
                    <a:ext uri="{9D8B030D-6E8A-4147-A177-3AD203B41FA5}">
                      <a16:colId xmlns:a16="http://schemas.microsoft.com/office/drawing/2014/main" val="3436948538"/>
                    </a:ext>
                  </a:extLst>
                </a:gridCol>
                <a:gridCol w="2161188">
                  <a:extLst>
                    <a:ext uri="{9D8B030D-6E8A-4147-A177-3AD203B41FA5}">
                      <a16:colId xmlns:a16="http://schemas.microsoft.com/office/drawing/2014/main" val="3724666912"/>
                    </a:ext>
                  </a:extLst>
                </a:gridCol>
                <a:gridCol w="2659923">
                  <a:extLst>
                    <a:ext uri="{9D8B030D-6E8A-4147-A177-3AD203B41FA5}">
                      <a16:colId xmlns:a16="http://schemas.microsoft.com/office/drawing/2014/main" val="1818357202"/>
                    </a:ext>
                  </a:extLst>
                </a:gridCol>
              </a:tblGrid>
              <a:tr h="396139">
                <a:tc>
                  <a:txBody>
                    <a:bodyPr/>
                    <a:lstStyle/>
                    <a:p>
                      <a:pPr algn="ctr" fontAlgn="ctr"/>
                      <a:r>
                        <a:rPr lang="en-IN" sz="2100" b="1" i="0" u="none" strike="noStrike">
                          <a:solidFill>
                            <a:srgbClr val="FFFFFF"/>
                          </a:solidFill>
                          <a:effectLst/>
                          <a:highlight>
                            <a:srgbClr val="000000"/>
                          </a:highlight>
                          <a:latin typeface="Aptos Narrow" panose="020B0004020202020204" pitchFamily="34" charset="0"/>
                        </a:rPr>
                        <a:t>batsman</a:t>
                      </a:r>
                    </a:p>
                  </a:txBody>
                  <a:tcPr marL="14250" marR="14250" marT="1425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IN" sz="2100" b="1" i="0" u="none" strike="noStrike">
                          <a:solidFill>
                            <a:srgbClr val="FFFFFF"/>
                          </a:solidFill>
                          <a:effectLst/>
                          <a:highlight>
                            <a:srgbClr val="000000"/>
                          </a:highlight>
                          <a:latin typeface="Aptos Narrow" panose="020B0004020202020204" pitchFamily="34" charset="0"/>
                        </a:rPr>
                        <a:t>run_scored</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IN" sz="2100" b="1" i="0" u="none" strike="noStrike">
                          <a:solidFill>
                            <a:srgbClr val="FFFFFF"/>
                          </a:solidFill>
                          <a:effectLst/>
                          <a:highlight>
                            <a:srgbClr val="000000"/>
                          </a:highlight>
                          <a:latin typeface="Aptos Narrow" panose="020B0004020202020204" pitchFamily="34" charset="0"/>
                        </a:rPr>
                        <a:t>run_in_boundaries</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IN" sz="2100" b="1" i="0" u="none" strike="noStrike">
                          <a:solidFill>
                            <a:srgbClr val="FFFFFF"/>
                          </a:solidFill>
                          <a:effectLst/>
                          <a:highlight>
                            <a:srgbClr val="000000"/>
                          </a:highlight>
                          <a:latin typeface="Aptos Narrow" panose="020B0004020202020204" pitchFamily="34" charset="0"/>
                        </a:rPr>
                        <a:t>total_boundaries</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IN" sz="2100" b="1" i="0" u="none" strike="noStrike">
                          <a:solidFill>
                            <a:srgbClr val="FFFFFF"/>
                          </a:solidFill>
                          <a:effectLst/>
                          <a:highlight>
                            <a:srgbClr val="000000"/>
                          </a:highlight>
                          <a:latin typeface="Aptos Narrow" panose="020B0004020202020204" pitchFamily="34" charset="0"/>
                        </a:rPr>
                        <a:t>boundary_percentage</a:t>
                      </a:r>
                    </a:p>
                  </a:txBody>
                  <a:tcPr marL="14250" marR="14250" marT="1425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096180389"/>
                  </a:ext>
                </a:extLst>
              </a:tr>
              <a:tr h="396139">
                <a:tc>
                  <a:txBody>
                    <a:bodyPr/>
                    <a:lstStyle/>
                    <a:p>
                      <a:pPr algn="ctr" fontAlgn="ctr"/>
                      <a:r>
                        <a:rPr lang="en-IN" sz="2100" b="0" i="0" u="none" strike="noStrike">
                          <a:solidFill>
                            <a:srgbClr val="000000"/>
                          </a:solidFill>
                          <a:effectLst/>
                          <a:highlight>
                            <a:srgbClr val="D9D9D9"/>
                          </a:highlight>
                          <a:latin typeface="Aptos Narrow" panose="020B0004020202020204" pitchFamily="34" charset="0"/>
                        </a:rPr>
                        <a:t>CH Gayle</a:t>
                      </a:r>
                    </a:p>
                  </a:txBody>
                  <a:tcPr marL="14250" marR="14250" marT="1425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2100" b="0" i="0" u="none" strike="noStrike">
                          <a:solidFill>
                            <a:srgbClr val="000000"/>
                          </a:solidFill>
                          <a:effectLst/>
                          <a:highlight>
                            <a:srgbClr val="D9D9D9"/>
                          </a:highlight>
                          <a:latin typeface="Aptos Narrow" panose="020B0004020202020204" pitchFamily="34" charset="0"/>
                        </a:rPr>
                        <a:t>4772</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2100" b="0" i="0" u="none" strike="noStrike">
                          <a:solidFill>
                            <a:srgbClr val="000000"/>
                          </a:solidFill>
                          <a:effectLst/>
                          <a:highlight>
                            <a:srgbClr val="D9D9D9"/>
                          </a:highlight>
                          <a:latin typeface="Aptos Narrow" panose="020B0004020202020204" pitchFamily="34" charset="0"/>
                        </a:rPr>
                        <a:t>3630</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2100" b="0" i="0" u="none" strike="noStrike">
                          <a:solidFill>
                            <a:srgbClr val="000000"/>
                          </a:solidFill>
                          <a:effectLst/>
                          <a:highlight>
                            <a:srgbClr val="D9D9D9"/>
                          </a:highlight>
                          <a:latin typeface="Aptos Narrow" panose="020B0004020202020204" pitchFamily="34" charset="0"/>
                        </a:rPr>
                        <a:t>733</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2100" b="0" i="0" u="none" strike="noStrike">
                          <a:solidFill>
                            <a:srgbClr val="000000"/>
                          </a:solidFill>
                          <a:effectLst/>
                          <a:highlight>
                            <a:srgbClr val="D9D9D9"/>
                          </a:highlight>
                          <a:latin typeface="Aptos Narrow" panose="020B0004020202020204" pitchFamily="34" charset="0"/>
                        </a:rPr>
                        <a:t>76.07</a:t>
                      </a:r>
                    </a:p>
                  </a:txBody>
                  <a:tcPr marL="14250" marR="14250" marT="1425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943127749"/>
                  </a:ext>
                </a:extLst>
              </a:tr>
              <a:tr h="396139">
                <a:tc>
                  <a:txBody>
                    <a:bodyPr/>
                    <a:lstStyle/>
                    <a:p>
                      <a:pPr algn="ctr" fontAlgn="ctr"/>
                      <a:r>
                        <a:rPr lang="en-IN" sz="2100" b="0" i="0" u="none" strike="noStrike">
                          <a:solidFill>
                            <a:srgbClr val="000000"/>
                          </a:solidFill>
                          <a:effectLst/>
                          <a:latin typeface="Aptos Narrow" panose="020B0004020202020204" pitchFamily="34" charset="0"/>
                        </a:rPr>
                        <a:t>V Kohli</a:t>
                      </a:r>
                    </a:p>
                  </a:txBody>
                  <a:tcPr marL="14250" marR="14250" marT="1425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2100" b="0" i="0" u="none" strike="noStrike">
                          <a:solidFill>
                            <a:srgbClr val="000000"/>
                          </a:solidFill>
                          <a:effectLst/>
                          <a:latin typeface="Aptos Narrow" panose="020B0004020202020204" pitchFamily="34" charset="0"/>
                        </a:rPr>
                        <a:t>5878</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2100" b="0" i="0" u="none" strike="noStrike">
                          <a:solidFill>
                            <a:srgbClr val="000000"/>
                          </a:solidFill>
                          <a:effectLst/>
                          <a:latin typeface="Aptos Narrow" panose="020B0004020202020204" pitchFamily="34" charset="0"/>
                        </a:rPr>
                        <a:t>3228</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2100" b="0" i="0" u="none" strike="noStrike">
                          <a:solidFill>
                            <a:srgbClr val="000000"/>
                          </a:solidFill>
                          <a:effectLst/>
                          <a:latin typeface="Aptos Narrow" panose="020B0004020202020204" pitchFamily="34" charset="0"/>
                        </a:rPr>
                        <a:t>706</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2100" b="0" i="0" u="none" strike="noStrike">
                          <a:solidFill>
                            <a:srgbClr val="000000"/>
                          </a:solidFill>
                          <a:effectLst/>
                          <a:latin typeface="Aptos Narrow" panose="020B0004020202020204" pitchFamily="34" charset="0"/>
                        </a:rPr>
                        <a:t>54.92</a:t>
                      </a:r>
                    </a:p>
                  </a:txBody>
                  <a:tcPr marL="14250" marR="14250" marT="1425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38092614"/>
                  </a:ext>
                </a:extLst>
              </a:tr>
              <a:tr h="396139">
                <a:tc>
                  <a:txBody>
                    <a:bodyPr/>
                    <a:lstStyle/>
                    <a:p>
                      <a:pPr algn="ctr" fontAlgn="ctr"/>
                      <a:r>
                        <a:rPr lang="en-IN" sz="2100" b="0" i="0" u="none" strike="noStrike">
                          <a:solidFill>
                            <a:srgbClr val="000000"/>
                          </a:solidFill>
                          <a:effectLst/>
                          <a:highlight>
                            <a:srgbClr val="D9D9D9"/>
                          </a:highlight>
                          <a:latin typeface="Aptos Narrow" panose="020B0004020202020204" pitchFamily="34" charset="0"/>
                        </a:rPr>
                        <a:t>DA Warner</a:t>
                      </a:r>
                    </a:p>
                  </a:txBody>
                  <a:tcPr marL="14250" marR="14250" marT="1425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2100" b="0" i="0" u="none" strike="noStrike">
                          <a:solidFill>
                            <a:srgbClr val="000000"/>
                          </a:solidFill>
                          <a:effectLst/>
                          <a:highlight>
                            <a:srgbClr val="D9D9D9"/>
                          </a:highlight>
                          <a:latin typeface="Aptos Narrow" panose="020B0004020202020204" pitchFamily="34" charset="0"/>
                        </a:rPr>
                        <a:t>5254</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2100" b="0" i="0" u="none" strike="noStrike">
                          <a:solidFill>
                            <a:srgbClr val="000000"/>
                          </a:solidFill>
                          <a:effectLst/>
                          <a:highlight>
                            <a:srgbClr val="D9D9D9"/>
                          </a:highlight>
                          <a:latin typeface="Aptos Narrow" panose="020B0004020202020204" pitchFamily="34" charset="0"/>
                        </a:rPr>
                        <a:t>3210</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2100" b="0" i="0" u="none" strike="noStrike">
                          <a:solidFill>
                            <a:srgbClr val="000000"/>
                          </a:solidFill>
                          <a:effectLst/>
                          <a:highlight>
                            <a:srgbClr val="D9D9D9"/>
                          </a:highlight>
                          <a:latin typeface="Aptos Narrow" panose="020B0004020202020204" pitchFamily="34" charset="0"/>
                        </a:rPr>
                        <a:t>705</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2100" b="0" i="0" u="none" strike="noStrike">
                          <a:solidFill>
                            <a:srgbClr val="000000"/>
                          </a:solidFill>
                          <a:effectLst/>
                          <a:highlight>
                            <a:srgbClr val="D9D9D9"/>
                          </a:highlight>
                          <a:latin typeface="Aptos Narrow" panose="020B0004020202020204" pitchFamily="34" charset="0"/>
                        </a:rPr>
                        <a:t>61.1</a:t>
                      </a:r>
                    </a:p>
                  </a:txBody>
                  <a:tcPr marL="14250" marR="14250" marT="1425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228790558"/>
                  </a:ext>
                </a:extLst>
              </a:tr>
              <a:tr h="396139">
                <a:tc>
                  <a:txBody>
                    <a:bodyPr/>
                    <a:lstStyle/>
                    <a:p>
                      <a:pPr algn="ctr" fontAlgn="ctr"/>
                      <a:r>
                        <a:rPr lang="en-IN" sz="2100" b="0" i="0" u="none" strike="noStrike">
                          <a:solidFill>
                            <a:srgbClr val="000000"/>
                          </a:solidFill>
                          <a:effectLst/>
                          <a:latin typeface="Aptos Narrow" panose="020B0004020202020204" pitchFamily="34" charset="0"/>
                        </a:rPr>
                        <a:t>S Dhawan</a:t>
                      </a:r>
                    </a:p>
                  </a:txBody>
                  <a:tcPr marL="14250" marR="14250" marT="1425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2100" b="0" i="0" u="none" strike="noStrike">
                          <a:solidFill>
                            <a:srgbClr val="000000"/>
                          </a:solidFill>
                          <a:effectLst/>
                          <a:latin typeface="Aptos Narrow" panose="020B0004020202020204" pitchFamily="34" charset="0"/>
                        </a:rPr>
                        <a:t>5197</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2100" b="0" i="0" u="none" strike="noStrike">
                          <a:solidFill>
                            <a:srgbClr val="000000"/>
                          </a:solidFill>
                          <a:effectLst/>
                          <a:latin typeface="Aptos Narrow" panose="020B0004020202020204" pitchFamily="34" charset="0"/>
                        </a:rPr>
                        <a:t>3018</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2100" b="0" i="0" u="none" strike="noStrike">
                          <a:solidFill>
                            <a:srgbClr val="000000"/>
                          </a:solidFill>
                          <a:effectLst/>
                          <a:latin typeface="Aptos Narrow" panose="020B0004020202020204" pitchFamily="34" charset="0"/>
                        </a:rPr>
                        <a:t>700</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2100" b="0" i="0" u="none" strike="noStrike">
                          <a:solidFill>
                            <a:srgbClr val="000000"/>
                          </a:solidFill>
                          <a:effectLst/>
                          <a:latin typeface="Aptos Narrow" panose="020B0004020202020204" pitchFamily="34" charset="0"/>
                        </a:rPr>
                        <a:t>58.07</a:t>
                      </a:r>
                    </a:p>
                  </a:txBody>
                  <a:tcPr marL="14250" marR="14250" marT="1425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44747734"/>
                  </a:ext>
                </a:extLst>
              </a:tr>
              <a:tr h="396139">
                <a:tc>
                  <a:txBody>
                    <a:bodyPr/>
                    <a:lstStyle/>
                    <a:p>
                      <a:pPr algn="ctr" fontAlgn="ctr"/>
                      <a:r>
                        <a:rPr lang="en-IN" sz="2100" b="0" i="0" u="none" strike="noStrike">
                          <a:solidFill>
                            <a:srgbClr val="000000"/>
                          </a:solidFill>
                          <a:effectLst/>
                          <a:highlight>
                            <a:srgbClr val="D9D9D9"/>
                          </a:highlight>
                          <a:latin typeface="Aptos Narrow" panose="020B0004020202020204" pitchFamily="34" charset="0"/>
                        </a:rPr>
                        <a:t>SK Raina</a:t>
                      </a:r>
                    </a:p>
                  </a:txBody>
                  <a:tcPr marL="14250" marR="14250" marT="1425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2100" b="0" i="0" u="none" strike="noStrike">
                          <a:solidFill>
                            <a:srgbClr val="000000"/>
                          </a:solidFill>
                          <a:effectLst/>
                          <a:highlight>
                            <a:srgbClr val="D9D9D9"/>
                          </a:highlight>
                          <a:latin typeface="Aptos Narrow" panose="020B0004020202020204" pitchFamily="34" charset="0"/>
                        </a:rPr>
                        <a:t>5368</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2100" b="0" i="0" u="none" strike="noStrike">
                          <a:solidFill>
                            <a:srgbClr val="000000"/>
                          </a:solidFill>
                          <a:effectLst/>
                          <a:highlight>
                            <a:srgbClr val="D9D9D9"/>
                          </a:highlight>
                          <a:latin typeface="Aptos Narrow" panose="020B0004020202020204" pitchFamily="34" charset="0"/>
                        </a:rPr>
                        <a:t>3136</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2100" b="0" i="0" u="none" strike="noStrike">
                          <a:solidFill>
                            <a:srgbClr val="000000"/>
                          </a:solidFill>
                          <a:effectLst/>
                          <a:highlight>
                            <a:srgbClr val="D9D9D9"/>
                          </a:highlight>
                          <a:latin typeface="Aptos Narrow" panose="020B0004020202020204" pitchFamily="34" charset="0"/>
                        </a:rPr>
                        <a:t>687</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2100" b="0" i="0" u="none" strike="noStrike">
                          <a:solidFill>
                            <a:srgbClr val="000000"/>
                          </a:solidFill>
                          <a:effectLst/>
                          <a:highlight>
                            <a:srgbClr val="D9D9D9"/>
                          </a:highlight>
                          <a:latin typeface="Aptos Narrow" panose="020B0004020202020204" pitchFamily="34" charset="0"/>
                        </a:rPr>
                        <a:t>58.42</a:t>
                      </a:r>
                    </a:p>
                  </a:txBody>
                  <a:tcPr marL="14250" marR="14250" marT="1425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562046784"/>
                  </a:ext>
                </a:extLst>
              </a:tr>
              <a:tr h="396139">
                <a:tc>
                  <a:txBody>
                    <a:bodyPr/>
                    <a:lstStyle/>
                    <a:p>
                      <a:pPr algn="ctr" fontAlgn="ctr"/>
                      <a:r>
                        <a:rPr lang="en-IN" sz="2100" b="0" i="0" u="none" strike="noStrike">
                          <a:solidFill>
                            <a:srgbClr val="000000"/>
                          </a:solidFill>
                          <a:effectLst/>
                          <a:latin typeface="Aptos Narrow" panose="020B0004020202020204" pitchFamily="34" charset="0"/>
                        </a:rPr>
                        <a:t>RG Sharma</a:t>
                      </a:r>
                    </a:p>
                  </a:txBody>
                  <a:tcPr marL="14250" marR="14250" marT="1425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2100" b="0" i="0" u="none" strike="noStrike">
                          <a:solidFill>
                            <a:srgbClr val="000000"/>
                          </a:solidFill>
                          <a:effectLst/>
                          <a:latin typeface="Aptos Narrow" panose="020B0004020202020204" pitchFamily="34" charset="0"/>
                        </a:rPr>
                        <a:t>5230</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2100" b="0" i="0" u="none" strike="noStrike">
                          <a:solidFill>
                            <a:srgbClr val="000000"/>
                          </a:solidFill>
                          <a:effectLst/>
                          <a:latin typeface="Aptos Narrow" panose="020B0004020202020204" pitchFamily="34" charset="0"/>
                        </a:rPr>
                        <a:t>3116</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2100" b="0" i="0" u="none" strike="noStrike">
                          <a:solidFill>
                            <a:srgbClr val="000000"/>
                          </a:solidFill>
                          <a:effectLst/>
                          <a:latin typeface="Aptos Narrow" panose="020B0004020202020204" pitchFamily="34" charset="0"/>
                        </a:rPr>
                        <a:t>672</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2100" b="0" i="0" u="none" strike="noStrike">
                          <a:solidFill>
                            <a:srgbClr val="000000"/>
                          </a:solidFill>
                          <a:effectLst/>
                          <a:latin typeface="Aptos Narrow" panose="020B0004020202020204" pitchFamily="34" charset="0"/>
                        </a:rPr>
                        <a:t>59.58</a:t>
                      </a:r>
                    </a:p>
                  </a:txBody>
                  <a:tcPr marL="14250" marR="14250" marT="1425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81580600"/>
                  </a:ext>
                </a:extLst>
              </a:tr>
              <a:tr h="396139">
                <a:tc>
                  <a:txBody>
                    <a:bodyPr/>
                    <a:lstStyle/>
                    <a:p>
                      <a:pPr algn="ctr" fontAlgn="ctr"/>
                      <a:r>
                        <a:rPr lang="en-IN" sz="2100" b="0" i="0" u="none" strike="noStrike">
                          <a:solidFill>
                            <a:srgbClr val="000000"/>
                          </a:solidFill>
                          <a:effectLst/>
                          <a:highlight>
                            <a:srgbClr val="D9D9D9"/>
                          </a:highlight>
                          <a:latin typeface="Aptos Narrow" panose="020B0004020202020204" pitchFamily="34" charset="0"/>
                        </a:rPr>
                        <a:t>AB de Villiers</a:t>
                      </a:r>
                    </a:p>
                  </a:txBody>
                  <a:tcPr marL="14250" marR="14250" marT="1425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2100" b="0" i="0" u="none" strike="noStrike">
                          <a:solidFill>
                            <a:srgbClr val="000000"/>
                          </a:solidFill>
                          <a:effectLst/>
                          <a:highlight>
                            <a:srgbClr val="D9D9D9"/>
                          </a:highlight>
                          <a:latin typeface="Aptos Narrow" panose="020B0004020202020204" pitchFamily="34" charset="0"/>
                        </a:rPr>
                        <a:t>4849</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2100" b="0" i="0" u="none" strike="noStrike">
                          <a:solidFill>
                            <a:srgbClr val="000000"/>
                          </a:solidFill>
                          <a:effectLst/>
                          <a:highlight>
                            <a:srgbClr val="D9D9D9"/>
                          </a:highlight>
                          <a:latin typeface="Aptos Narrow" panose="020B0004020202020204" pitchFamily="34" charset="0"/>
                        </a:rPr>
                        <a:t>2970</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2100" b="0" i="0" u="none" strike="noStrike">
                          <a:solidFill>
                            <a:srgbClr val="000000"/>
                          </a:solidFill>
                          <a:effectLst/>
                          <a:highlight>
                            <a:srgbClr val="D9D9D9"/>
                          </a:highlight>
                          <a:latin typeface="Aptos Narrow" panose="020B0004020202020204" pitchFamily="34" charset="0"/>
                        </a:rPr>
                        <a:t>625</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2100" b="0" i="0" u="none" strike="noStrike">
                          <a:solidFill>
                            <a:srgbClr val="000000"/>
                          </a:solidFill>
                          <a:effectLst/>
                          <a:highlight>
                            <a:srgbClr val="D9D9D9"/>
                          </a:highlight>
                          <a:latin typeface="Aptos Narrow" panose="020B0004020202020204" pitchFamily="34" charset="0"/>
                        </a:rPr>
                        <a:t>61.25</a:t>
                      </a:r>
                    </a:p>
                  </a:txBody>
                  <a:tcPr marL="14250" marR="14250" marT="1425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82377462"/>
                  </a:ext>
                </a:extLst>
              </a:tr>
              <a:tr h="396139">
                <a:tc>
                  <a:txBody>
                    <a:bodyPr/>
                    <a:lstStyle/>
                    <a:p>
                      <a:pPr algn="ctr" fontAlgn="ctr"/>
                      <a:r>
                        <a:rPr lang="en-IN" sz="2100" b="0" i="0" u="none" strike="noStrike">
                          <a:solidFill>
                            <a:srgbClr val="000000"/>
                          </a:solidFill>
                          <a:effectLst/>
                          <a:latin typeface="Aptos Narrow" panose="020B0004020202020204" pitchFamily="34" charset="0"/>
                        </a:rPr>
                        <a:t>RV Uthappa</a:t>
                      </a:r>
                    </a:p>
                  </a:txBody>
                  <a:tcPr marL="14250" marR="14250" marT="1425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2100" b="0" i="0" u="none" strike="noStrike">
                          <a:solidFill>
                            <a:srgbClr val="000000"/>
                          </a:solidFill>
                          <a:effectLst/>
                          <a:latin typeface="Aptos Narrow" panose="020B0004020202020204" pitchFamily="34" charset="0"/>
                        </a:rPr>
                        <a:t>4607</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2100" b="0" i="0" u="none" strike="noStrike">
                          <a:solidFill>
                            <a:srgbClr val="000000"/>
                          </a:solidFill>
                          <a:effectLst/>
                          <a:latin typeface="Aptos Narrow" panose="020B0004020202020204" pitchFamily="34" charset="0"/>
                        </a:rPr>
                        <a:t>2794</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2100" b="0" i="0" u="none" strike="noStrike">
                          <a:solidFill>
                            <a:srgbClr val="000000"/>
                          </a:solidFill>
                          <a:effectLst/>
                          <a:latin typeface="Aptos Narrow" panose="020B0004020202020204" pitchFamily="34" charset="0"/>
                        </a:rPr>
                        <a:t>617</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2100" b="0" i="0" u="none" strike="noStrike">
                          <a:solidFill>
                            <a:srgbClr val="000000"/>
                          </a:solidFill>
                          <a:effectLst/>
                          <a:latin typeface="Aptos Narrow" panose="020B0004020202020204" pitchFamily="34" charset="0"/>
                        </a:rPr>
                        <a:t>60.65</a:t>
                      </a:r>
                    </a:p>
                  </a:txBody>
                  <a:tcPr marL="14250" marR="14250" marT="1425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11930385"/>
                  </a:ext>
                </a:extLst>
              </a:tr>
              <a:tr h="396139">
                <a:tc>
                  <a:txBody>
                    <a:bodyPr/>
                    <a:lstStyle/>
                    <a:p>
                      <a:pPr algn="ctr" fontAlgn="ctr"/>
                      <a:r>
                        <a:rPr lang="en-IN" sz="2100" b="0" i="0" u="none" strike="noStrike">
                          <a:solidFill>
                            <a:srgbClr val="000000"/>
                          </a:solidFill>
                          <a:effectLst/>
                          <a:highlight>
                            <a:srgbClr val="D9D9D9"/>
                          </a:highlight>
                          <a:latin typeface="Aptos Narrow" panose="020B0004020202020204" pitchFamily="34" charset="0"/>
                        </a:rPr>
                        <a:t>SR Watson</a:t>
                      </a:r>
                    </a:p>
                  </a:txBody>
                  <a:tcPr marL="14250" marR="14250" marT="1425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2100" b="0" i="0" u="none" strike="noStrike">
                          <a:solidFill>
                            <a:srgbClr val="000000"/>
                          </a:solidFill>
                          <a:effectLst/>
                          <a:highlight>
                            <a:srgbClr val="D9D9D9"/>
                          </a:highlight>
                          <a:latin typeface="Aptos Narrow" panose="020B0004020202020204" pitchFamily="34" charset="0"/>
                        </a:rPr>
                        <a:t>3874</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2100" b="0" i="0" u="none" strike="noStrike">
                          <a:solidFill>
                            <a:srgbClr val="000000"/>
                          </a:solidFill>
                          <a:effectLst/>
                          <a:highlight>
                            <a:srgbClr val="D9D9D9"/>
                          </a:highlight>
                          <a:latin typeface="Aptos Narrow" panose="020B0004020202020204" pitchFamily="34" charset="0"/>
                        </a:rPr>
                        <a:t>2644</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2100" b="0" i="0" u="none" strike="noStrike">
                          <a:solidFill>
                            <a:srgbClr val="000000"/>
                          </a:solidFill>
                          <a:effectLst/>
                          <a:highlight>
                            <a:srgbClr val="D9D9D9"/>
                          </a:highlight>
                          <a:latin typeface="Aptos Narrow" panose="020B0004020202020204" pitchFamily="34" charset="0"/>
                        </a:rPr>
                        <a:t>566</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2100" b="0" i="0" u="none" strike="noStrike">
                          <a:solidFill>
                            <a:srgbClr val="000000"/>
                          </a:solidFill>
                          <a:effectLst/>
                          <a:highlight>
                            <a:srgbClr val="D9D9D9"/>
                          </a:highlight>
                          <a:latin typeface="Aptos Narrow" panose="020B0004020202020204" pitchFamily="34" charset="0"/>
                        </a:rPr>
                        <a:t>68.25</a:t>
                      </a:r>
                    </a:p>
                  </a:txBody>
                  <a:tcPr marL="14250" marR="14250" marT="1425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42673991"/>
                  </a:ext>
                </a:extLst>
              </a:tr>
              <a:tr h="396139">
                <a:tc>
                  <a:txBody>
                    <a:bodyPr/>
                    <a:lstStyle/>
                    <a:p>
                      <a:pPr algn="ctr" fontAlgn="ctr"/>
                      <a:r>
                        <a:rPr lang="en-IN" sz="2100" b="0" i="0" u="none" strike="noStrike">
                          <a:solidFill>
                            <a:srgbClr val="000000"/>
                          </a:solidFill>
                          <a:effectLst/>
                          <a:latin typeface="Aptos Narrow" panose="020B0004020202020204" pitchFamily="34" charset="0"/>
                        </a:rPr>
                        <a:t>G Gambhir</a:t>
                      </a:r>
                    </a:p>
                  </a:txBody>
                  <a:tcPr marL="14250" marR="14250" marT="1425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2100" b="0" i="0" u="none" strike="noStrike">
                          <a:solidFill>
                            <a:srgbClr val="000000"/>
                          </a:solidFill>
                          <a:effectLst/>
                          <a:latin typeface="Aptos Narrow" panose="020B0004020202020204" pitchFamily="34" charset="0"/>
                        </a:rPr>
                        <a:t>4217</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2100" b="0" i="0" u="none" strike="noStrike">
                          <a:solidFill>
                            <a:srgbClr val="000000"/>
                          </a:solidFill>
                          <a:effectLst/>
                          <a:latin typeface="Aptos Narrow" panose="020B0004020202020204" pitchFamily="34" charset="0"/>
                        </a:rPr>
                        <a:t>2322</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2100" b="0" i="0" u="none" strike="noStrike">
                          <a:solidFill>
                            <a:srgbClr val="000000"/>
                          </a:solidFill>
                          <a:effectLst/>
                          <a:latin typeface="Aptos Narrow" panose="020B0004020202020204" pitchFamily="34" charset="0"/>
                        </a:rPr>
                        <a:t>551</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2100" b="0" i="0" u="none" strike="noStrike">
                          <a:solidFill>
                            <a:srgbClr val="000000"/>
                          </a:solidFill>
                          <a:effectLst/>
                          <a:latin typeface="Aptos Narrow" panose="020B0004020202020204" pitchFamily="34" charset="0"/>
                        </a:rPr>
                        <a:t>55.06</a:t>
                      </a:r>
                    </a:p>
                  </a:txBody>
                  <a:tcPr marL="14250" marR="14250" marT="1425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24314327"/>
                  </a:ext>
                </a:extLst>
              </a:tr>
            </a:tbl>
          </a:graphicData>
        </a:graphic>
      </p:graphicFrame>
    </p:spTree>
    <p:extLst>
      <p:ext uri="{BB962C8B-B14F-4D97-AF65-F5344CB8AC3E}">
        <p14:creationId xmlns:p14="http://schemas.microsoft.com/office/powerpoint/2010/main" val="3257728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5ACC6BB2-28F8-4405-829D-0562733BE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3" name="Freeform: Shape 32">
            <a:extLst>
              <a:ext uri="{FF2B5EF4-FFF2-40B4-BE49-F238E27FC236}">
                <a16:creationId xmlns:a16="http://schemas.microsoft.com/office/drawing/2014/main" id="{5C2E53F0-AD54-4A55-99A0-EC896CE3C2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FEFEF"/>
            </a:solidFill>
          </a:ln>
          <a:effectLst>
            <a:outerShdw blurRad="889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4" name="Freeform: Shape 33">
            <a:extLst>
              <a:ext uri="{FF2B5EF4-FFF2-40B4-BE49-F238E27FC236}">
                <a16:creationId xmlns:a16="http://schemas.microsoft.com/office/drawing/2014/main" id="{D15F19F8-85EE-477A-ACBA-4B6D0697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37244F5-19B4-F803-13CA-37A1C24B8386}"/>
              </a:ext>
            </a:extLst>
          </p:cNvPr>
          <p:cNvSpPr>
            <a:spLocks noGrp="1"/>
          </p:cNvSpPr>
          <p:nvPr>
            <p:ph type="title"/>
          </p:nvPr>
        </p:nvSpPr>
        <p:spPr>
          <a:xfrm>
            <a:off x="838200" y="253397"/>
            <a:ext cx="10515600" cy="1273233"/>
          </a:xfrm>
        </p:spPr>
        <p:txBody>
          <a:bodyPr>
            <a:normAutofit/>
          </a:bodyPr>
          <a:lstStyle/>
          <a:p>
            <a:r>
              <a:rPr lang="en-IN" sz="4000"/>
              <a:t>Task – 3 Visualization</a:t>
            </a:r>
          </a:p>
        </p:txBody>
      </p:sp>
      <p:sp>
        <p:nvSpPr>
          <p:cNvPr id="31" name="Rectangle 30">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797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7" name="Content Placeholder 6">
            <a:extLst>
              <a:ext uri="{FF2B5EF4-FFF2-40B4-BE49-F238E27FC236}">
                <a16:creationId xmlns:a16="http://schemas.microsoft.com/office/drawing/2014/main" id="{364668BE-C710-01B7-28DA-BCDEECEEA6C1}"/>
              </a:ext>
            </a:extLst>
          </p:cNvPr>
          <p:cNvGraphicFramePr>
            <a:graphicFrameLocks noGrp="1"/>
          </p:cNvGraphicFramePr>
          <p:nvPr>
            <p:ph idx="1"/>
            <p:extLst>
              <p:ext uri="{D42A27DB-BD31-4B8C-83A1-F6EECF244321}">
                <p14:modId xmlns:p14="http://schemas.microsoft.com/office/powerpoint/2010/main" val="2503190902"/>
              </p:ext>
            </p:extLst>
          </p:nvPr>
        </p:nvGraphicFramePr>
        <p:xfrm>
          <a:off x="838200" y="2184158"/>
          <a:ext cx="10515600" cy="406119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69398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DC657-BDC1-D058-276E-DBE09965B4AC}"/>
              </a:ext>
            </a:extLst>
          </p:cNvPr>
          <p:cNvSpPr>
            <a:spLocks noGrp="1"/>
          </p:cNvSpPr>
          <p:nvPr>
            <p:ph type="title"/>
          </p:nvPr>
        </p:nvSpPr>
        <p:spPr>
          <a:xfrm>
            <a:off x="6417733" y="490537"/>
            <a:ext cx="5291663" cy="1628775"/>
          </a:xfrm>
        </p:spPr>
        <p:txBody>
          <a:bodyPr anchor="b">
            <a:normAutofit/>
          </a:bodyPr>
          <a:lstStyle/>
          <a:p>
            <a:r>
              <a:rPr lang="en-US" sz="3100">
                <a:latin typeface="Arial" panose="020B0604020202020204" pitchFamily="34" charset="0"/>
                <a:cs typeface="Arial" panose="020B0604020202020204" pitchFamily="34" charset="0"/>
              </a:rPr>
              <a:t>Task – 4 To make a list of 10 players with Good Economy Have Bowled &gt; 500</a:t>
            </a:r>
            <a:endParaRPr lang="en-IN" sz="3100"/>
          </a:p>
        </p:txBody>
      </p:sp>
      <p:pic>
        <p:nvPicPr>
          <p:cNvPr id="6" name="Picture 5" descr="A collage of a group of men&#10;&#10;Description automatically generated">
            <a:extLst>
              <a:ext uri="{FF2B5EF4-FFF2-40B4-BE49-F238E27FC236}">
                <a16:creationId xmlns:a16="http://schemas.microsoft.com/office/drawing/2014/main" id="{AD6BB735-8F7C-FE7C-077D-E31AA3B548BE}"/>
              </a:ext>
            </a:extLst>
          </p:cNvPr>
          <p:cNvPicPr>
            <a:picLocks noChangeAspect="1"/>
          </p:cNvPicPr>
          <p:nvPr/>
        </p:nvPicPr>
        <p:blipFill rotWithShape="1">
          <a:blip r:embed="rId2"/>
          <a:srcRect b="9177"/>
          <a:stretch/>
        </p:blipFill>
        <p:spPr>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p:spPr>
      </p:pic>
      <p:sp>
        <p:nvSpPr>
          <p:cNvPr id="10" name="Content Placeholder 2">
            <a:extLst>
              <a:ext uri="{FF2B5EF4-FFF2-40B4-BE49-F238E27FC236}">
                <a16:creationId xmlns:a16="http://schemas.microsoft.com/office/drawing/2014/main" id="{38D4B14E-BF85-7DF8-4C4E-4BA0D4D5407B}"/>
              </a:ext>
            </a:extLst>
          </p:cNvPr>
          <p:cNvSpPr>
            <a:spLocks noGrp="1"/>
          </p:cNvSpPr>
          <p:nvPr>
            <p:ph idx="1"/>
          </p:nvPr>
        </p:nvSpPr>
        <p:spPr>
          <a:xfrm>
            <a:off x="6417734" y="2614612"/>
            <a:ext cx="5291663" cy="3752849"/>
          </a:xfrm>
        </p:spPr>
        <p:txBody>
          <a:bodyPr>
            <a:normAutofit/>
          </a:bodyPr>
          <a:lstStyle/>
          <a:p>
            <a:pPr marL="0" indent="0">
              <a:buNone/>
            </a:pPr>
            <a:r>
              <a:rPr lang="en-US" sz="1800"/>
              <a:t>Select Bowler, Sum(total_run) As Run_Conceded , Count(Ball) As Ball_Bowled,  </a:t>
            </a:r>
          </a:p>
          <a:p>
            <a:pPr marL="0" indent="0">
              <a:buNone/>
            </a:pPr>
            <a:r>
              <a:rPr lang="en-US" sz="1800"/>
              <a:t>Round(Sum(total_run) / (Count(Ball)/6.0) , 2) As Economy </a:t>
            </a:r>
          </a:p>
          <a:p>
            <a:pPr marL="0" indent="0">
              <a:buNone/>
            </a:pPr>
            <a:r>
              <a:rPr lang="en-US" sz="1800"/>
              <a:t>From IPL_BALL</a:t>
            </a:r>
          </a:p>
          <a:p>
            <a:pPr marL="0" indent="0">
              <a:buNone/>
            </a:pPr>
            <a:r>
              <a:rPr lang="en-US" sz="1800"/>
              <a:t>Group By Bowler</a:t>
            </a:r>
          </a:p>
          <a:p>
            <a:pPr marL="0" indent="0">
              <a:buNone/>
            </a:pPr>
            <a:r>
              <a:rPr lang="en-US" sz="1800"/>
              <a:t>Having Count(Ball)&gt;500</a:t>
            </a:r>
          </a:p>
          <a:p>
            <a:pPr marL="0" indent="0">
              <a:buNone/>
            </a:pPr>
            <a:r>
              <a:rPr lang="en-US" sz="1800"/>
              <a:t>Order By Economy Asc limit 10;</a:t>
            </a:r>
          </a:p>
          <a:p>
            <a:pPr marL="0" indent="0">
              <a:buNone/>
            </a:pPr>
            <a:endParaRPr lang="en-IN" sz="1800"/>
          </a:p>
        </p:txBody>
      </p:sp>
    </p:spTree>
    <p:extLst>
      <p:ext uri="{BB962C8B-B14F-4D97-AF65-F5344CB8AC3E}">
        <p14:creationId xmlns:p14="http://schemas.microsoft.com/office/powerpoint/2010/main" val="3230920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8A13F-5EE7-4285-DD63-4706B4F9D2F1}"/>
              </a:ext>
            </a:extLst>
          </p:cNvPr>
          <p:cNvSpPr>
            <a:spLocks noGrp="1"/>
          </p:cNvSpPr>
          <p:nvPr>
            <p:ph type="title"/>
          </p:nvPr>
        </p:nvSpPr>
        <p:spPr>
          <a:xfrm>
            <a:off x="762000" y="1138266"/>
            <a:ext cx="9738257" cy="1107126"/>
          </a:xfrm>
        </p:spPr>
        <p:txBody>
          <a:bodyPr anchor="t">
            <a:normAutofit/>
          </a:bodyPr>
          <a:lstStyle/>
          <a:p>
            <a:r>
              <a:rPr lang="en-IN" sz="3200"/>
              <a:t>Task – 4 Query Result</a:t>
            </a:r>
          </a:p>
        </p:txBody>
      </p:sp>
      <p:cxnSp>
        <p:nvCxnSpPr>
          <p:cNvPr id="9" name="Straight Connector 8">
            <a:extLst>
              <a:ext uri="{FF2B5EF4-FFF2-40B4-BE49-F238E27FC236}">
                <a16:creationId xmlns:a16="http://schemas.microsoft.com/office/drawing/2014/main" id="{D2C4353C-C927-1758-0BEF-21E9E0D816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F122D405-D56E-AD88-9B52-B8EA4102AA53}"/>
              </a:ext>
            </a:extLst>
          </p:cNvPr>
          <p:cNvGraphicFramePr>
            <a:graphicFrameLocks noGrp="1"/>
          </p:cNvGraphicFramePr>
          <p:nvPr>
            <p:ph idx="1"/>
            <p:extLst>
              <p:ext uri="{D42A27DB-BD31-4B8C-83A1-F6EECF244321}">
                <p14:modId xmlns:p14="http://schemas.microsoft.com/office/powerpoint/2010/main" val="3426703565"/>
              </p:ext>
            </p:extLst>
          </p:nvPr>
        </p:nvGraphicFramePr>
        <p:xfrm>
          <a:off x="1916524" y="2400300"/>
          <a:ext cx="8358952" cy="3661999"/>
        </p:xfrm>
        <a:graphic>
          <a:graphicData uri="http://schemas.openxmlformats.org/drawingml/2006/table">
            <a:tbl>
              <a:tblPr firstRow="1" bandRow="1"/>
              <a:tblGrid>
                <a:gridCol w="2628353">
                  <a:extLst>
                    <a:ext uri="{9D8B030D-6E8A-4147-A177-3AD203B41FA5}">
                      <a16:colId xmlns:a16="http://schemas.microsoft.com/office/drawing/2014/main" val="2374370492"/>
                    </a:ext>
                  </a:extLst>
                </a:gridCol>
                <a:gridCol w="2204638">
                  <a:extLst>
                    <a:ext uri="{9D8B030D-6E8A-4147-A177-3AD203B41FA5}">
                      <a16:colId xmlns:a16="http://schemas.microsoft.com/office/drawing/2014/main" val="3907091093"/>
                    </a:ext>
                  </a:extLst>
                </a:gridCol>
                <a:gridCol w="1956206">
                  <a:extLst>
                    <a:ext uri="{9D8B030D-6E8A-4147-A177-3AD203B41FA5}">
                      <a16:colId xmlns:a16="http://schemas.microsoft.com/office/drawing/2014/main" val="976278856"/>
                    </a:ext>
                  </a:extLst>
                </a:gridCol>
                <a:gridCol w="1569755">
                  <a:extLst>
                    <a:ext uri="{9D8B030D-6E8A-4147-A177-3AD203B41FA5}">
                      <a16:colId xmlns:a16="http://schemas.microsoft.com/office/drawing/2014/main" val="1311498975"/>
                    </a:ext>
                  </a:extLst>
                </a:gridCol>
              </a:tblGrid>
              <a:tr h="332909">
                <a:tc>
                  <a:txBody>
                    <a:bodyPr/>
                    <a:lstStyle/>
                    <a:p>
                      <a:pPr algn="ctr" fontAlgn="ctr"/>
                      <a:r>
                        <a:rPr lang="en-IN" sz="1700" b="1" i="0" u="none" strike="noStrike">
                          <a:solidFill>
                            <a:srgbClr val="FFFFFF"/>
                          </a:solidFill>
                          <a:effectLst/>
                          <a:highlight>
                            <a:srgbClr val="000000"/>
                          </a:highlight>
                          <a:latin typeface="Aptos Narrow" panose="020B0004020202020204" pitchFamily="34" charset="0"/>
                        </a:rPr>
                        <a:t>bowler</a:t>
                      </a:r>
                    </a:p>
                  </a:txBody>
                  <a:tcPr marL="11975" marR="11975" marT="1197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IN" sz="1700" b="1" i="0" u="none" strike="noStrike">
                          <a:solidFill>
                            <a:srgbClr val="FFFFFF"/>
                          </a:solidFill>
                          <a:effectLst/>
                          <a:highlight>
                            <a:srgbClr val="000000"/>
                          </a:highlight>
                          <a:latin typeface="Aptos Narrow" panose="020B0004020202020204" pitchFamily="34" charset="0"/>
                        </a:rPr>
                        <a:t>run_conceded</a:t>
                      </a:r>
                    </a:p>
                  </a:txBody>
                  <a:tcPr marL="11975" marR="11975" marT="1197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IN" sz="1700" b="1" i="0" u="none" strike="noStrike">
                          <a:solidFill>
                            <a:srgbClr val="FFFFFF"/>
                          </a:solidFill>
                          <a:effectLst/>
                          <a:highlight>
                            <a:srgbClr val="000000"/>
                          </a:highlight>
                          <a:latin typeface="Aptos Narrow" panose="020B0004020202020204" pitchFamily="34" charset="0"/>
                        </a:rPr>
                        <a:t>ball_bowled</a:t>
                      </a:r>
                    </a:p>
                  </a:txBody>
                  <a:tcPr marL="11975" marR="11975" marT="1197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IN" sz="1700" b="1" i="0" u="none" strike="noStrike">
                          <a:solidFill>
                            <a:srgbClr val="FFFFFF"/>
                          </a:solidFill>
                          <a:effectLst/>
                          <a:highlight>
                            <a:srgbClr val="000000"/>
                          </a:highlight>
                          <a:latin typeface="Aptos Narrow" panose="020B0004020202020204" pitchFamily="34" charset="0"/>
                        </a:rPr>
                        <a:t>economy</a:t>
                      </a:r>
                    </a:p>
                  </a:txBody>
                  <a:tcPr marL="11975" marR="11975" marT="1197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031280308"/>
                  </a:ext>
                </a:extLst>
              </a:tr>
              <a:tr h="332909">
                <a:tc>
                  <a:txBody>
                    <a:bodyPr/>
                    <a:lstStyle/>
                    <a:p>
                      <a:pPr algn="ctr" fontAlgn="ctr"/>
                      <a:r>
                        <a:rPr lang="en-IN" sz="1700" b="0" i="0" u="none" strike="noStrike">
                          <a:solidFill>
                            <a:srgbClr val="000000"/>
                          </a:solidFill>
                          <a:effectLst/>
                          <a:highlight>
                            <a:srgbClr val="D9D9D9"/>
                          </a:highlight>
                          <a:latin typeface="Aptos Narrow" panose="020B0004020202020204" pitchFamily="34" charset="0"/>
                        </a:rPr>
                        <a:t>Rashid Khan</a:t>
                      </a:r>
                    </a:p>
                  </a:txBody>
                  <a:tcPr marL="11975" marR="11975" marT="1197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1700" b="0" i="0" u="none" strike="noStrike">
                          <a:solidFill>
                            <a:srgbClr val="000000"/>
                          </a:solidFill>
                          <a:effectLst/>
                          <a:highlight>
                            <a:srgbClr val="D9D9D9"/>
                          </a:highlight>
                          <a:latin typeface="Aptos Narrow" panose="020B0004020202020204" pitchFamily="34" charset="0"/>
                        </a:rPr>
                        <a:t>1573</a:t>
                      </a:r>
                    </a:p>
                  </a:txBody>
                  <a:tcPr marL="11975" marR="11975" marT="1197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1700" b="0" i="0" u="none" strike="noStrike">
                          <a:solidFill>
                            <a:srgbClr val="000000"/>
                          </a:solidFill>
                          <a:effectLst/>
                          <a:highlight>
                            <a:srgbClr val="D9D9D9"/>
                          </a:highlight>
                          <a:latin typeface="Aptos Narrow" panose="020B0004020202020204" pitchFamily="34" charset="0"/>
                        </a:rPr>
                        <a:t>1490</a:t>
                      </a:r>
                    </a:p>
                  </a:txBody>
                  <a:tcPr marL="11975" marR="11975" marT="1197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1700" b="0" i="0" u="none" strike="noStrike">
                          <a:solidFill>
                            <a:srgbClr val="000000"/>
                          </a:solidFill>
                          <a:effectLst/>
                          <a:highlight>
                            <a:srgbClr val="D9D9D9"/>
                          </a:highlight>
                          <a:latin typeface="Aptos Narrow" panose="020B0004020202020204" pitchFamily="34" charset="0"/>
                        </a:rPr>
                        <a:t>6.33</a:t>
                      </a:r>
                    </a:p>
                  </a:txBody>
                  <a:tcPr marL="11975" marR="11975" marT="1197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037221159"/>
                  </a:ext>
                </a:extLst>
              </a:tr>
              <a:tr h="332909">
                <a:tc>
                  <a:txBody>
                    <a:bodyPr/>
                    <a:lstStyle/>
                    <a:p>
                      <a:pPr algn="ctr" fontAlgn="ctr"/>
                      <a:r>
                        <a:rPr lang="en-IN" sz="1700" b="0" i="0" u="none" strike="noStrike">
                          <a:solidFill>
                            <a:srgbClr val="000000"/>
                          </a:solidFill>
                          <a:effectLst/>
                          <a:latin typeface="Aptos Narrow" panose="020B0004020202020204" pitchFamily="34" charset="0"/>
                        </a:rPr>
                        <a:t>A Kumble</a:t>
                      </a:r>
                    </a:p>
                  </a:txBody>
                  <a:tcPr marL="11975" marR="11975" marT="1197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700" b="0" i="0" u="none" strike="noStrike">
                          <a:solidFill>
                            <a:srgbClr val="000000"/>
                          </a:solidFill>
                          <a:effectLst/>
                          <a:latin typeface="Aptos Narrow" panose="020B0004020202020204" pitchFamily="34" charset="0"/>
                        </a:rPr>
                        <a:t>1089</a:t>
                      </a:r>
                    </a:p>
                  </a:txBody>
                  <a:tcPr marL="11975" marR="11975" marT="1197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700" b="0" i="0" u="none" strike="noStrike">
                          <a:solidFill>
                            <a:srgbClr val="000000"/>
                          </a:solidFill>
                          <a:effectLst/>
                          <a:latin typeface="Aptos Narrow" panose="020B0004020202020204" pitchFamily="34" charset="0"/>
                        </a:rPr>
                        <a:t>983</a:t>
                      </a:r>
                    </a:p>
                  </a:txBody>
                  <a:tcPr marL="11975" marR="11975" marT="1197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700" b="0" i="0" u="none" strike="noStrike">
                          <a:solidFill>
                            <a:srgbClr val="000000"/>
                          </a:solidFill>
                          <a:effectLst/>
                          <a:latin typeface="Aptos Narrow" panose="020B0004020202020204" pitchFamily="34" charset="0"/>
                        </a:rPr>
                        <a:t>6.65</a:t>
                      </a:r>
                    </a:p>
                  </a:txBody>
                  <a:tcPr marL="11975" marR="11975" marT="1197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05283019"/>
                  </a:ext>
                </a:extLst>
              </a:tr>
              <a:tr h="332909">
                <a:tc>
                  <a:txBody>
                    <a:bodyPr/>
                    <a:lstStyle/>
                    <a:p>
                      <a:pPr algn="ctr" fontAlgn="ctr"/>
                      <a:r>
                        <a:rPr lang="en-IN" sz="1700" b="0" i="0" u="none" strike="noStrike">
                          <a:solidFill>
                            <a:srgbClr val="000000"/>
                          </a:solidFill>
                          <a:effectLst/>
                          <a:highlight>
                            <a:srgbClr val="D9D9D9"/>
                          </a:highlight>
                          <a:latin typeface="Aptos Narrow" panose="020B0004020202020204" pitchFamily="34" charset="0"/>
                        </a:rPr>
                        <a:t>M Muralitharan</a:t>
                      </a:r>
                    </a:p>
                  </a:txBody>
                  <a:tcPr marL="11975" marR="11975" marT="1197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1700" b="0" i="0" u="none" strike="noStrike">
                          <a:solidFill>
                            <a:srgbClr val="000000"/>
                          </a:solidFill>
                          <a:effectLst/>
                          <a:highlight>
                            <a:srgbClr val="D9D9D9"/>
                          </a:highlight>
                          <a:latin typeface="Aptos Narrow" panose="020B0004020202020204" pitchFamily="34" charset="0"/>
                        </a:rPr>
                        <a:t>1755</a:t>
                      </a:r>
                    </a:p>
                  </a:txBody>
                  <a:tcPr marL="11975" marR="11975" marT="1197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1700" b="0" i="0" u="none" strike="noStrike">
                          <a:solidFill>
                            <a:srgbClr val="000000"/>
                          </a:solidFill>
                          <a:effectLst/>
                          <a:highlight>
                            <a:srgbClr val="D9D9D9"/>
                          </a:highlight>
                          <a:latin typeface="Aptos Narrow" panose="020B0004020202020204" pitchFamily="34" charset="0"/>
                        </a:rPr>
                        <a:t>1577</a:t>
                      </a:r>
                    </a:p>
                  </a:txBody>
                  <a:tcPr marL="11975" marR="11975" marT="1197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1700" b="0" i="0" u="none" strike="noStrike">
                          <a:solidFill>
                            <a:srgbClr val="000000"/>
                          </a:solidFill>
                          <a:effectLst/>
                          <a:highlight>
                            <a:srgbClr val="D9D9D9"/>
                          </a:highlight>
                          <a:latin typeface="Aptos Narrow" panose="020B0004020202020204" pitchFamily="34" charset="0"/>
                        </a:rPr>
                        <a:t>6.68</a:t>
                      </a:r>
                    </a:p>
                  </a:txBody>
                  <a:tcPr marL="11975" marR="11975" marT="1197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315127493"/>
                  </a:ext>
                </a:extLst>
              </a:tr>
              <a:tr h="332909">
                <a:tc>
                  <a:txBody>
                    <a:bodyPr/>
                    <a:lstStyle/>
                    <a:p>
                      <a:pPr algn="ctr" fontAlgn="ctr"/>
                      <a:r>
                        <a:rPr lang="en-IN" sz="1700" b="0" i="0" u="none" strike="noStrike">
                          <a:solidFill>
                            <a:srgbClr val="000000"/>
                          </a:solidFill>
                          <a:effectLst/>
                          <a:latin typeface="Aptos Narrow" panose="020B0004020202020204" pitchFamily="34" charset="0"/>
                        </a:rPr>
                        <a:t>DW Steyn</a:t>
                      </a:r>
                    </a:p>
                  </a:txBody>
                  <a:tcPr marL="11975" marR="11975" marT="1197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700" b="0" i="0" u="none" strike="noStrike">
                          <a:solidFill>
                            <a:srgbClr val="000000"/>
                          </a:solidFill>
                          <a:effectLst/>
                          <a:latin typeface="Aptos Narrow" panose="020B0004020202020204" pitchFamily="34" charset="0"/>
                        </a:rPr>
                        <a:t>2568</a:t>
                      </a:r>
                    </a:p>
                  </a:txBody>
                  <a:tcPr marL="11975" marR="11975" marT="1197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700" b="0" i="0" u="none" strike="noStrike">
                          <a:solidFill>
                            <a:srgbClr val="000000"/>
                          </a:solidFill>
                          <a:effectLst/>
                          <a:latin typeface="Aptos Narrow" panose="020B0004020202020204" pitchFamily="34" charset="0"/>
                        </a:rPr>
                        <a:t>2276</a:t>
                      </a:r>
                    </a:p>
                  </a:txBody>
                  <a:tcPr marL="11975" marR="11975" marT="1197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700" b="0" i="0" u="none" strike="noStrike">
                          <a:solidFill>
                            <a:srgbClr val="000000"/>
                          </a:solidFill>
                          <a:effectLst/>
                          <a:latin typeface="Aptos Narrow" panose="020B0004020202020204" pitchFamily="34" charset="0"/>
                        </a:rPr>
                        <a:t>6.77</a:t>
                      </a:r>
                    </a:p>
                  </a:txBody>
                  <a:tcPr marL="11975" marR="11975" marT="1197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57016835"/>
                  </a:ext>
                </a:extLst>
              </a:tr>
              <a:tr h="332909">
                <a:tc>
                  <a:txBody>
                    <a:bodyPr/>
                    <a:lstStyle/>
                    <a:p>
                      <a:pPr algn="ctr" fontAlgn="ctr"/>
                      <a:r>
                        <a:rPr lang="en-IN" sz="1700" b="0" i="0" u="none" strike="noStrike">
                          <a:solidFill>
                            <a:srgbClr val="000000"/>
                          </a:solidFill>
                          <a:effectLst/>
                          <a:highlight>
                            <a:srgbClr val="D9D9D9"/>
                          </a:highlight>
                          <a:latin typeface="Aptos Narrow" panose="020B0004020202020204" pitchFamily="34" charset="0"/>
                        </a:rPr>
                        <a:t>R Ashwin</a:t>
                      </a:r>
                    </a:p>
                  </a:txBody>
                  <a:tcPr marL="11975" marR="11975" marT="1197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1700" b="0" i="0" u="none" strike="noStrike">
                          <a:solidFill>
                            <a:srgbClr val="000000"/>
                          </a:solidFill>
                          <a:effectLst/>
                          <a:highlight>
                            <a:srgbClr val="D9D9D9"/>
                          </a:highlight>
                          <a:latin typeface="Aptos Narrow" panose="020B0004020202020204" pitchFamily="34" charset="0"/>
                        </a:rPr>
                        <a:t>3756</a:t>
                      </a:r>
                    </a:p>
                  </a:txBody>
                  <a:tcPr marL="11975" marR="11975" marT="1197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1700" b="0" i="0" u="none" strike="noStrike">
                          <a:solidFill>
                            <a:srgbClr val="000000"/>
                          </a:solidFill>
                          <a:effectLst/>
                          <a:highlight>
                            <a:srgbClr val="D9D9D9"/>
                          </a:highlight>
                          <a:latin typeface="Aptos Narrow" panose="020B0004020202020204" pitchFamily="34" charset="0"/>
                        </a:rPr>
                        <a:t>3327</a:t>
                      </a:r>
                    </a:p>
                  </a:txBody>
                  <a:tcPr marL="11975" marR="11975" marT="1197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1700" b="0" i="0" u="none" strike="noStrike">
                          <a:solidFill>
                            <a:srgbClr val="000000"/>
                          </a:solidFill>
                          <a:effectLst/>
                          <a:highlight>
                            <a:srgbClr val="D9D9D9"/>
                          </a:highlight>
                          <a:latin typeface="Aptos Narrow" panose="020B0004020202020204" pitchFamily="34" charset="0"/>
                        </a:rPr>
                        <a:t>6.77</a:t>
                      </a:r>
                    </a:p>
                  </a:txBody>
                  <a:tcPr marL="11975" marR="11975" marT="1197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840507351"/>
                  </a:ext>
                </a:extLst>
              </a:tr>
              <a:tr h="332909">
                <a:tc>
                  <a:txBody>
                    <a:bodyPr/>
                    <a:lstStyle/>
                    <a:p>
                      <a:pPr algn="ctr" fontAlgn="ctr"/>
                      <a:r>
                        <a:rPr lang="en-IN" sz="1700" b="0" i="0" u="none" strike="noStrike">
                          <a:solidFill>
                            <a:srgbClr val="000000"/>
                          </a:solidFill>
                          <a:effectLst/>
                          <a:latin typeface="Aptos Narrow" panose="020B0004020202020204" pitchFamily="34" charset="0"/>
                        </a:rPr>
                        <a:t>SP Narine</a:t>
                      </a:r>
                    </a:p>
                  </a:txBody>
                  <a:tcPr marL="11975" marR="11975" marT="1197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700" b="0" i="0" u="none" strike="noStrike">
                          <a:solidFill>
                            <a:srgbClr val="000000"/>
                          </a:solidFill>
                          <a:effectLst/>
                          <a:latin typeface="Aptos Narrow" panose="020B0004020202020204" pitchFamily="34" charset="0"/>
                        </a:rPr>
                        <a:t>3208</a:t>
                      </a:r>
                    </a:p>
                  </a:txBody>
                  <a:tcPr marL="11975" marR="11975" marT="1197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700" b="0" i="0" u="none" strike="noStrike">
                          <a:solidFill>
                            <a:srgbClr val="000000"/>
                          </a:solidFill>
                          <a:effectLst/>
                          <a:latin typeface="Aptos Narrow" panose="020B0004020202020204" pitchFamily="34" charset="0"/>
                        </a:rPr>
                        <a:t>2824</a:t>
                      </a:r>
                    </a:p>
                  </a:txBody>
                  <a:tcPr marL="11975" marR="11975" marT="1197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700" b="0" i="0" u="none" strike="noStrike">
                          <a:solidFill>
                            <a:srgbClr val="000000"/>
                          </a:solidFill>
                          <a:effectLst/>
                          <a:latin typeface="Aptos Narrow" panose="020B0004020202020204" pitchFamily="34" charset="0"/>
                        </a:rPr>
                        <a:t>6.82</a:t>
                      </a:r>
                    </a:p>
                  </a:txBody>
                  <a:tcPr marL="11975" marR="11975" marT="1197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67563761"/>
                  </a:ext>
                </a:extLst>
              </a:tr>
              <a:tr h="332909">
                <a:tc>
                  <a:txBody>
                    <a:bodyPr/>
                    <a:lstStyle/>
                    <a:p>
                      <a:pPr algn="ctr" fontAlgn="ctr"/>
                      <a:r>
                        <a:rPr lang="en-IN" sz="1700" b="0" i="0" u="none" strike="noStrike">
                          <a:solidFill>
                            <a:srgbClr val="000000"/>
                          </a:solidFill>
                          <a:effectLst/>
                          <a:highlight>
                            <a:srgbClr val="D9D9D9"/>
                          </a:highlight>
                          <a:latin typeface="Aptos Narrow" panose="020B0004020202020204" pitchFamily="34" charset="0"/>
                        </a:rPr>
                        <a:t>DL Vettori</a:t>
                      </a:r>
                    </a:p>
                  </a:txBody>
                  <a:tcPr marL="11975" marR="11975" marT="1197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1700" b="0" i="0" u="none" strike="noStrike">
                          <a:solidFill>
                            <a:srgbClr val="000000"/>
                          </a:solidFill>
                          <a:effectLst/>
                          <a:highlight>
                            <a:srgbClr val="D9D9D9"/>
                          </a:highlight>
                          <a:latin typeface="Aptos Narrow" panose="020B0004020202020204" pitchFamily="34" charset="0"/>
                        </a:rPr>
                        <a:t>894</a:t>
                      </a:r>
                    </a:p>
                  </a:txBody>
                  <a:tcPr marL="11975" marR="11975" marT="1197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1700" b="0" i="0" u="none" strike="noStrike">
                          <a:solidFill>
                            <a:srgbClr val="000000"/>
                          </a:solidFill>
                          <a:effectLst/>
                          <a:highlight>
                            <a:srgbClr val="D9D9D9"/>
                          </a:highlight>
                          <a:latin typeface="Aptos Narrow" panose="020B0004020202020204" pitchFamily="34" charset="0"/>
                        </a:rPr>
                        <a:t>785</a:t>
                      </a:r>
                    </a:p>
                  </a:txBody>
                  <a:tcPr marL="11975" marR="11975" marT="1197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1700" b="0" i="0" u="none" strike="noStrike">
                          <a:solidFill>
                            <a:srgbClr val="000000"/>
                          </a:solidFill>
                          <a:effectLst/>
                          <a:highlight>
                            <a:srgbClr val="D9D9D9"/>
                          </a:highlight>
                          <a:latin typeface="Aptos Narrow" panose="020B0004020202020204" pitchFamily="34" charset="0"/>
                        </a:rPr>
                        <a:t>6.83</a:t>
                      </a:r>
                    </a:p>
                  </a:txBody>
                  <a:tcPr marL="11975" marR="11975" marT="1197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167836011"/>
                  </a:ext>
                </a:extLst>
              </a:tr>
              <a:tr h="332909">
                <a:tc>
                  <a:txBody>
                    <a:bodyPr/>
                    <a:lstStyle/>
                    <a:p>
                      <a:pPr algn="ctr" fontAlgn="ctr"/>
                      <a:r>
                        <a:rPr lang="en-IN" sz="1700" b="0" i="0" u="none" strike="noStrike">
                          <a:solidFill>
                            <a:srgbClr val="000000"/>
                          </a:solidFill>
                          <a:effectLst/>
                          <a:latin typeface="Aptos Narrow" panose="020B0004020202020204" pitchFamily="34" charset="0"/>
                        </a:rPr>
                        <a:t>Washington Sundar</a:t>
                      </a:r>
                    </a:p>
                  </a:txBody>
                  <a:tcPr marL="11975" marR="11975" marT="1197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700" b="0" i="0" u="none" strike="noStrike">
                          <a:solidFill>
                            <a:srgbClr val="000000"/>
                          </a:solidFill>
                          <a:effectLst/>
                          <a:latin typeface="Aptos Narrow" panose="020B0004020202020204" pitchFamily="34" charset="0"/>
                        </a:rPr>
                        <a:t>758</a:t>
                      </a:r>
                    </a:p>
                  </a:txBody>
                  <a:tcPr marL="11975" marR="11975" marT="1197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700" b="0" i="0" u="none" strike="noStrike">
                          <a:solidFill>
                            <a:srgbClr val="000000"/>
                          </a:solidFill>
                          <a:effectLst/>
                          <a:latin typeface="Aptos Narrow" panose="020B0004020202020204" pitchFamily="34" charset="0"/>
                        </a:rPr>
                        <a:t>660</a:t>
                      </a:r>
                    </a:p>
                  </a:txBody>
                  <a:tcPr marL="11975" marR="11975" marT="1197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700" b="0" i="0" u="none" strike="noStrike">
                          <a:solidFill>
                            <a:srgbClr val="000000"/>
                          </a:solidFill>
                          <a:effectLst/>
                          <a:latin typeface="Aptos Narrow" panose="020B0004020202020204" pitchFamily="34" charset="0"/>
                        </a:rPr>
                        <a:t>6.89</a:t>
                      </a:r>
                    </a:p>
                  </a:txBody>
                  <a:tcPr marL="11975" marR="11975" marT="1197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44302291"/>
                  </a:ext>
                </a:extLst>
              </a:tr>
              <a:tr h="332909">
                <a:tc>
                  <a:txBody>
                    <a:bodyPr/>
                    <a:lstStyle/>
                    <a:p>
                      <a:pPr algn="ctr" fontAlgn="ctr"/>
                      <a:r>
                        <a:rPr lang="en-IN" sz="1700" b="0" i="0" u="none" strike="noStrike">
                          <a:solidFill>
                            <a:srgbClr val="000000"/>
                          </a:solidFill>
                          <a:effectLst/>
                          <a:highlight>
                            <a:srgbClr val="D9D9D9"/>
                          </a:highlight>
                          <a:latin typeface="Aptos Narrow" panose="020B0004020202020204" pitchFamily="34" charset="0"/>
                        </a:rPr>
                        <a:t>J Botha</a:t>
                      </a:r>
                    </a:p>
                  </a:txBody>
                  <a:tcPr marL="11975" marR="11975" marT="1197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1700" b="0" i="0" u="none" strike="noStrike">
                          <a:solidFill>
                            <a:srgbClr val="000000"/>
                          </a:solidFill>
                          <a:effectLst/>
                          <a:highlight>
                            <a:srgbClr val="D9D9D9"/>
                          </a:highlight>
                          <a:latin typeface="Aptos Narrow" panose="020B0004020202020204" pitchFamily="34" charset="0"/>
                        </a:rPr>
                        <a:t>818</a:t>
                      </a:r>
                    </a:p>
                  </a:txBody>
                  <a:tcPr marL="11975" marR="11975" marT="1197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1700" b="0" i="0" u="none" strike="noStrike">
                          <a:solidFill>
                            <a:srgbClr val="000000"/>
                          </a:solidFill>
                          <a:effectLst/>
                          <a:highlight>
                            <a:srgbClr val="D9D9D9"/>
                          </a:highlight>
                          <a:latin typeface="Aptos Narrow" panose="020B0004020202020204" pitchFamily="34" charset="0"/>
                        </a:rPr>
                        <a:t>709</a:t>
                      </a:r>
                    </a:p>
                  </a:txBody>
                  <a:tcPr marL="11975" marR="11975" marT="1197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1700" b="0" i="0" u="none" strike="noStrike">
                          <a:solidFill>
                            <a:srgbClr val="000000"/>
                          </a:solidFill>
                          <a:effectLst/>
                          <a:highlight>
                            <a:srgbClr val="D9D9D9"/>
                          </a:highlight>
                          <a:latin typeface="Aptos Narrow" panose="020B0004020202020204" pitchFamily="34" charset="0"/>
                        </a:rPr>
                        <a:t>6.92</a:t>
                      </a:r>
                    </a:p>
                  </a:txBody>
                  <a:tcPr marL="11975" marR="11975" marT="1197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046950617"/>
                  </a:ext>
                </a:extLst>
              </a:tr>
              <a:tr h="332909">
                <a:tc>
                  <a:txBody>
                    <a:bodyPr/>
                    <a:lstStyle/>
                    <a:p>
                      <a:pPr algn="ctr" fontAlgn="ctr"/>
                      <a:r>
                        <a:rPr lang="en-IN" sz="1700" b="0" i="0" u="none" strike="noStrike">
                          <a:solidFill>
                            <a:srgbClr val="000000"/>
                          </a:solidFill>
                          <a:effectLst/>
                          <a:latin typeface="Aptos Narrow" panose="020B0004020202020204" pitchFamily="34" charset="0"/>
                        </a:rPr>
                        <a:t>R Tewatia</a:t>
                      </a:r>
                    </a:p>
                  </a:txBody>
                  <a:tcPr marL="11975" marR="11975" marT="1197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700" b="0" i="0" u="none" strike="noStrike">
                          <a:solidFill>
                            <a:srgbClr val="000000"/>
                          </a:solidFill>
                          <a:effectLst/>
                          <a:latin typeface="Aptos Narrow" panose="020B0004020202020204" pitchFamily="34" charset="0"/>
                        </a:rPr>
                        <a:t>684</a:t>
                      </a:r>
                    </a:p>
                  </a:txBody>
                  <a:tcPr marL="11975" marR="11975" marT="1197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700" b="0" i="0" u="none" strike="noStrike">
                          <a:solidFill>
                            <a:srgbClr val="000000"/>
                          </a:solidFill>
                          <a:effectLst/>
                          <a:latin typeface="Aptos Narrow" panose="020B0004020202020204" pitchFamily="34" charset="0"/>
                        </a:rPr>
                        <a:t>587</a:t>
                      </a:r>
                    </a:p>
                  </a:txBody>
                  <a:tcPr marL="11975" marR="11975" marT="1197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700" b="0" i="0" u="none" strike="noStrike">
                          <a:solidFill>
                            <a:srgbClr val="000000"/>
                          </a:solidFill>
                          <a:effectLst/>
                          <a:latin typeface="Aptos Narrow" panose="020B0004020202020204" pitchFamily="34" charset="0"/>
                        </a:rPr>
                        <a:t>6.99</a:t>
                      </a:r>
                    </a:p>
                  </a:txBody>
                  <a:tcPr marL="11975" marR="11975" marT="1197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54463449"/>
                  </a:ext>
                </a:extLst>
              </a:tr>
            </a:tbl>
          </a:graphicData>
        </a:graphic>
      </p:graphicFrame>
    </p:spTree>
    <p:extLst>
      <p:ext uri="{BB962C8B-B14F-4D97-AF65-F5344CB8AC3E}">
        <p14:creationId xmlns:p14="http://schemas.microsoft.com/office/powerpoint/2010/main" val="2313850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D845A57-908D-1603-8D05-4D60D6570849}"/>
              </a:ext>
            </a:extLst>
          </p:cNvPr>
          <p:cNvSpPr>
            <a:spLocks noGrp="1"/>
          </p:cNvSpPr>
          <p:nvPr>
            <p:ph type="title"/>
          </p:nvPr>
        </p:nvSpPr>
        <p:spPr>
          <a:xfrm>
            <a:off x="621792" y="1161288"/>
            <a:ext cx="3602736" cy="4526280"/>
          </a:xfrm>
        </p:spPr>
        <p:txBody>
          <a:bodyPr>
            <a:normAutofit/>
          </a:bodyPr>
          <a:lstStyle/>
          <a:p>
            <a:r>
              <a:rPr lang="en-IN" sz="4000"/>
              <a:t>Task – 4 Visualization</a:t>
            </a:r>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Content Placeholder 3">
            <a:extLst>
              <a:ext uri="{FF2B5EF4-FFF2-40B4-BE49-F238E27FC236}">
                <a16:creationId xmlns:a16="http://schemas.microsoft.com/office/drawing/2014/main" id="{74BC4171-E166-439C-BCDC-8B8E7DFC658B}"/>
              </a:ext>
            </a:extLst>
          </p:cNvPr>
          <p:cNvGraphicFramePr>
            <a:graphicFrameLocks noGrp="1"/>
          </p:cNvGraphicFramePr>
          <p:nvPr>
            <p:ph idx="1"/>
            <p:extLst>
              <p:ext uri="{D42A27DB-BD31-4B8C-83A1-F6EECF244321}">
                <p14:modId xmlns:p14="http://schemas.microsoft.com/office/powerpoint/2010/main" val="2205812980"/>
              </p:ext>
            </p:extLst>
          </p:nvPr>
        </p:nvGraphicFramePr>
        <p:xfrm>
          <a:off x="5303520" y="676656"/>
          <a:ext cx="6364224" cy="551383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26572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FE1FE5-A292-0551-E077-A5EF7E18D51D}"/>
              </a:ext>
            </a:extLst>
          </p:cNvPr>
          <p:cNvSpPr>
            <a:spLocks noGrp="1"/>
          </p:cNvSpPr>
          <p:nvPr>
            <p:ph type="title"/>
          </p:nvPr>
        </p:nvSpPr>
        <p:spPr>
          <a:xfrm>
            <a:off x="838201" y="365125"/>
            <a:ext cx="5251316" cy="1807305"/>
          </a:xfrm>
        </p:spPr>
        <p:txBody>
          <a:bodyPr>
            <a:normAutofit/>
          </a:bodyPr>
          <a:lstStyle/>
          <a:p>
            <a:r>
              <a:rPr lang="en-IN" sz="3100"/>
              <a:t>Task – 5 To make list of top 10 players with </a:t>
            </a:r>
            <a:r>
              <a:rPr lang="en-US" sz="3100"/>
              <a:t>best strike rate and who have bowled at least 500 balls in IPL </a:t>
            </a:r>
            <a:r>
              <a:rPr lang="en-IN" sz="3100"/>
              <a:t> </a:t>
            </a:r>
          </a:p>
        </p:txBody>
      </p:sp>
      <p:sp>
        <p:nvSpPr>
          <p:cNvPr id="3" name="Content Placeholder 2">
            <a:extLst>
              <a:ext uri="{FF2B5EF4-FFF2-40B4-BE49-F238E27FC236}">
                <a16:creationId xmlns:a16="http://schemas.microsoft.com/office/drawing/2014/main" id="{9DBBE954-F478-1A25-EA01-B75440C9D2B6}"/>
              </a:ext>
            </a:extLst>
          </p:cNvPr>
          <p:cNvSpPr>
            <a:spLocks noGrp="1"/>
          </p:cNvSpPr>
          <p:nvPr>
            <p:ph idx="1"/>
          </p:nvPr>
        </p:nvSpPr>
        <p:spPr>
          <a:xfrm>
            <a:off x="838200" y="2333297"/>
            <a:ext cx="4619621" cy="3843666"/>
          </a:xfrm>
        </p:spPr>
        <p:txBody>
          <a:bodyPr>
            <a:normAutofit/>
          </a:bodyPr>
          <a:lstStyle/>
          <a:p>
            <a:pPr marL="0" indent="0">
              <a:buNone/>
            </a:pPr>
            <a:r>
              <a:rPr lang="en-US" sz="2000" dirty="0"/>
              <a:t>Select Bowler, Count(Ball) As </a:t>
            </a:r>
            <a:r>
              <a:rPr lang="en-US" sz="2000" dirty="0" err="1"/>
              <a:t>No_Of_Ball_Bowled</a:t>
            </a:r>
            <a:r>
              <a:rPr lang="en-US" sz="2000" dirty="0"/>
              <a:t> , </a:t>
            </a:r>
          </a:p>
          <a:p>
            <a:pPr marL="0" indent="0">
              <a:buNone/>
            </a:pPr>
            <a:r>
              <a:rPr lang="en-US" sz="2000" dirty="0"/>
              <a:t>Sum(Case when </a:t>
            </a:r>
            <a:r>
              <a:rPr lang="en-US" sz="2000" dirty="0" err="1"/>
              <a:t>is_wicket</a:t>
            </a:r>
            <a:r>
              <a:rPr lang="en-US" sz="2000" dirty="0"/>
              <a:t> = 1 then 1 else 0 end ) As </a:t>
            </a:r>
            <a:r>
              <a:rPr lang="en-US" sz="2000" dirty="0" err="1"/>
              <a:t>Wicket_taken</a:t>
            </a:r>
            <a:r>
              <a:rPr lang="en-US" sz="2000" dirty="0"/>
              <a:t> , </a:t>
            </a:r>
          </a:p>
          <a:p>
            <a:pPr marL="0" indent="0">
              <a:buNone/>
            </a:pPr>
            <a:r>
              <a:rPr lang="en-US" sz="2000" dirty="0"/>
              <a:t>Round(Count(Ball) * 1.0/(Sum(Case when </a:t>
            </a:r>
            <a:r>
              <a:rPr lang="en-US" sz="2000" dirty="0" err="1"/>
              <a:t>is_wicket</a:t>
            </a:r>
            <a:r>
              <a:rPr lang="en-US" sz="2000" dirty="0"/>
              <a:t> = 1 then 1 else 0 end )),2) As </a:t>
            </a:r>
            <a:r>
              <a:rPr lang="en-US" sz="2000" dirty="0" err="1"/>
              <a:t>Bowler_Strike_rate</a:t>
            </a:r>
            <a:endParaRPr lang="en-US" sz="2000" dirty="0"/>
          </a:p>
          <a:p>
            <a:pPr marL="0" indent="0">
              <a:buNone/>
            </a:pPr>
            <a:r>
              <a:rPr lang="en-US" sz="2000" dirty="0"/>
              <a:t>from IPL_BALL Group By Bowler</a:t>
            </a:r>
          </a:p>
          <a:p>
            <a:pPr marL="0" indent="0">
              <a:buNone/>
            </a:pPr>
            <a:r>
              <a:rPr lang="en-US" sz="2000" dirty="0"/>
              <a:t>Having Count(Ball) &gt;= 500 </a:t>
            </a:r>
          </a:p>
          <a:p>
            <a:pPr marL="0" indent="0">
              <a:buNone/>
            </a:pPr>
            <a:r>
              <a:rPr lang="en-US" sz="2000" dirty="0"/>
              <a:t>Order By </a:t>
            </a:r>
            <a:r>
              <a:rPr lang="en-US" sz="2000" dirty="0" err="1"/>
              <a:t>Bowler_Strike_rate</a:t>
            </a:r>
            <a:r>
              <a:rPr lang="en-US" sz="2000" dirty="0"/>
              <a:t> ASC Limit 10;</a:t>
            </a:r>
          </a:p>
          <a:p>
            <a:pPr marL="0" indent="0">
              <a:buNone/>
            </a:pPr>
            <a:endParaRPr lang="en-US" sz="2000" dirty="0"/>
          </a:p>
          <a:p>
            <a:pPr marL="0" indent="0">
              <a:buNone/>
            </a:pPr>
            <a:endParaRPr lang="en-IN" sz="2000" dirty="0"/>
          </a:p>
        </p:txBody>
      </p:sp>
      <p:pic>
        <p:nvPicPr>
          <p:cNvPr id="6" name="Picture 5">
            <a:extLst>
              <a:ext uri="{FF2B5EF4-FFF2-40B4-BE49-F238E27FC236}">
                <a16:creationId xmlns:a16="http://schemas.microsoft.com/office/drawing/2014/main" id="{D078ACB3-C155-75DF-BD79-B46481B5628D}"/>
              </a:ext>
            </a:extLst>
          </p:cNvPr>
          <p:cNvPicPr>
            <a:picLocks noChangeAspect="1"/>
          </p:cNvPicPr>
          <p:nvPr/>
        </p:nvPicPr>
        <p:blipFill rotWithShape="1">
          <a:blip r:embed="rId2"/>
          <a:srcRect r="-1" b="20640"/>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464719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Rectangle 21">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9F5A475-2258-EB79-4756-A9CA705F9E03}"/>
              </a:ext>
            </a:extLst>
          </p:cNvPr>
          <p:cNvSpPr>
            <a:spLocks noGrp="1"/>
          </p:cNvSpPr>
          <p:nvPr>
            <p:ph type="title"/>
          </p:nvPr>
        </p:nvSpPr>
        <p:spPr>
          <a:xfrm>
            <a:off x="1115568" y="548640"/>
            <a:ext cx="10168128" cy="1179576"/>
          </a:xfrm>
        </p:spPr>
        <p:txBody>
          <a:bodyPr>
            <a:normAutofit/>
          </a:bodyPr>
          <a:lstStyle/>
          <a:p>
            <a:r>
              <a:rPr lang="en-IN" sz="4000"/>
              <a:t>Task – 5 Query Result</a:t>
            </a:r>
          </a:p>
        </p:txBody>
      </p:sp>
      <p:sp>
        <p:nvSpPr>
          <p:cNvPr id="15" name="Rectangle 14">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Content Placeholder 3">
            <a:extLst>
              <a:ext uri="{FF2B5EF4-FFF2-40B4-BE49-F238E27FC236}">
                <a16:creationId xmlns:a16="http://schemas.microsoft.com/office/drawing/2014/main" id="{6317C6E5-C86A-CB34-E45F-CD66744A1047}"/>
              </a:ext>
            </a:extLst>
          </p:cNvPr>
          <p:cNvGraphicFramePr>
            <a:graphicFrameLocks noGrp="1"/>
          </p:cNvGraphicFramePr>
          <p:nvPr>
            <p:ph idx="1"/>
            <p:extLst>
              <p:ext uri="{D42A27DB-BD31-4B8C-83A1-F6EECF244321}">
                <p14:modId xmlns:p14="http://schemas.microsoft.com/office/powerpoint/2010/main" val="748079366"/>
              </p:ext>
            </p:extLst>
          </p:nvPr>
        </p:nvGraphicFramePr>
        <p:xfrm>
          <a:off x="1483399" y="2269730"/>
          <a:ext cx="9432467" cy="3993913"/>
        </p:xfrm>
        <a:graphic>
          <a:graphicData uri="http://schemas.openxmlformats.org/drawingml/2006/table">
            <a:tbl>
              <a:tblPr firstRow="1" bandRow="1"/>
              <a:tblGrid>
                <a:gridCol w="1759442">
                  <a:extLst>
                    <a:ext uri="{9D8B030D-6E8A-4147-A177-3AD203B41FA5}">
                      <a16:colId xmlns:a16="http://schemas.microsoft.com/office/drawing/2014/main" val="2114631289"/>
                    </a:ext>
                  </a:extLst>
                </a:gridCol>
                <a:gridCol w="2772530">
                  <a:extLst>
                    <a:ext uri="{9D8B030D-6E8A-4147-A177-3AD203B41FA5}">
                      <a16:colId xmlns:a16="http://schemas.microsoft.com/office/drawing/2014/main" val="125282390"/>
                    </a:ext>
                  </a:extLst>
                </a:gridCol>
                <a:gridCol w="2127965">
                  <a:extLst>
                    <a:ext uri="{9D8B030D-6E8A-4147-A177-3AD203B41FA5}">
                      <a16:colId xmlns:a16="http://schemas.microsoft.com/office/drawing/2014/main" val="745413599"/>
                    </a:ext>
                  </a:extLst>
                </a:gridCol>
                <a:gridCol w="2772530">
                  <a:extLst>
                    <a:ext uri="{9D8B030D-6E8A-4147-A177-3AD203B41FA5}">
                      <a16:colId xmlns:a16="http://schemas.microsoft.com/office/drawing/2014/main" val="1790774181"/>
                    </a:ext>
                  </a:extLst>
                </a:gridCol>
              </a:tblGrid>
              <a:tr h="363083">
                <a:tc>
                  <a:txBody>
                    <a:bodyPr/>
                    <a:lstStyle/>
                    <a:p>
                      <a:pPr algn="ctr" fontAlgn="ctr"/>
                      <a:r>
                        <a:rPr lang="en-IN" sz="1900" b="1" i="0" u="none" strike="noStrike">
                          <a:solidFill>
                            <a:srgbClr val="FFFFFF"/>
                          </a:solidFill>
                          <a:effectLst/>
                          <a:highlight>
                            <a:srgbClr val="000000"/>
                          </a:highlight>
                          <a:latin typeface="Aptos Narrow" panose="020B0004020202020204" pitchFamily="34" charset="0"/>
                        </a:rPr>
                        <a:t>bowler</a:t>
                      </a:r>
                    </a:p>
                  </a:txBody>
                  <a:tcPr marL="13061" marR="13061" marT="1306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IN" sz="1900" b="1" i="0" u="none" strike="noStrike">
                          <a:solidFill>
                            <a:srgbClr val="FFFFFF"/>
                          </a:solidFill>
                          <a:effectLst/>
                          <a:highlight>
                            <a:srgbClr val="000000"/>
                          </a:highlight>
                          <a:latin typeface="Aptos Narrow" panose="020B0004020202020204" pitchFamily="34" charset="0"/>
                        </a:rPr>
                        <a:t>no_of_ball_bowled</a:t>
                      </a:r>
                    </a:p>
                  </a:txBody>
                  <a:tcPr marL="13061" marR="13061" marT="1306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IN" sz="1900" b="1" i="0" u="none" strike="noStrike" dirty="0" err="1">
                          <a:solidFill>
                            <a:srgbClr val="FFFFFF"/>
                          </a:solidFill>
                          <a:effectLst/>
                          <a:highlight>
                            <a:srgbClr val="000000"/>
                          </a:highlight>
                          <a:latin typeface="Aptos Narrow" panose="020B0004020202020204" pitchFamily="34" charset="0"/>
                        </a:rPr>
                        <a:t>wicket_taken</a:t>
                      </a:r>
                      <a:endParaRPr lang="en-IN" sz="1900" b="1" i="0" u="none" strike="noStrike" dirty="0">
                        <a:solidFill>
                          <a:srgbClr val="FFFFFF"/>
                        </a:solidFill>
                        <a:effectLst/>
                        <a:highlight>
                          <a:srgbClr val="000000"/>
                        </a:highlight>
                        <a:latin typeface="Aptos Narrow" panose="020B0004020202020204" pitchFamily="34" charset="0"/>
                      </a:endParaRPr>
                    </a:p>
                  </a:txBody>
                  <a:tcPr marL="13061" marR="13061" marT="1306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IN" sz="1900" b="1" i="0" u="none" strike="noStrike">
                          <a:solidFill>
                            <a:srgbClr val="FFFFFF"/>
                          </a:solidFill>
                          <a:effectLst/>
                          <a:highlight>
                            <a:srgbClr val="000000"/>
                          </a:highlight>
                          <a:latin typeface="Aptos Narrow" panose="020B0004020202020204" pitchFamily="34" charset="0"/>
                        </a:rPr>
                        <a:t>bowler_strike_rate</a:t>
                      </a:r>
                    </a:p>
                  </a:txBody>
                  <a:tcPr marL="13061" marR="13061" marT="1306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2616079234"/>
                  </a:ext>
                </a:extLst>
              </a:tr>
              <a:tr h="363083">
                <a:tc>
                  <a:txBody>
                    <a:bodyPr/>
                    <a:lstStyle/>
                    <a:p>
                      <a:pPr algn="ctr" fontAlgn="ctr"/>
                      <a:r>
                        <a:rPr lang="en-IN" sz="1900" b="0" i="0" u="none" strike="noStrike">
                          <a:solidFill>
                            <a:srgbClr val="000000"/>
                          </a:solidFill>
                          <a:effectLst/>
                          <a:highlight>
                            <a:srgbClr val="D9D9D9"/>
                          </a:highlight>
                          <a:latin typeface="Aptos Narrow" panose="020B0004020202020204" pitchFamily="34" charset="0"/>
                        </a:rPr>
                        <a:t>K Rabada</a:t>
                      </a:r>
                    </a:p>
                  </a:txBody>
                  <a:tcPr marL="13061" marR="13061" marT="1306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1900" b="0" i="0" u="none" strike="noStrike">
                          <a:solidFill>
                            <a:srgbClr val="000000"/>
                          </a:solidFill>
                          <a:effectLst/>
                          <a:highlight>
                            <a:srgbClr val="D9D9D9"/>
                          </a:highlight>
                          <a:latin typeface="Aptos Narrow" panose="020B0004020202020204" pitchFamily="34" charset="0"/>
                        </a:rPr>
                        <a:t>840</a:t>
                      </a:r>
                    </a:p>
                  </a:txBody>
                  <a:tcPr marL="13061" marR="13061" marT="1306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1900" b="0" i="0" u="none" strike="noStrike">
                          <a:solidFill>
                            <a:srgbClr val="000000"/>
                          </a:solidFill>
                          <a:effectLst/>
                          <a:highlight>
                            <a:srgbClr val="D9D9D9"/>
                          </a:highlight>
                          <a:latin typeface="Aptos Narrow" panose="020B0004020202020204" pitchFamily="34" charset="0"/>
                        </a:rPr>
                        <a:t>66</a:t>
                      </a:r>
                    </a:p>
                  </a:txBody>
                  <a:tcPr marL="13061" marR="13061" marT="1306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1900" b="0" i="0" u="none" strike="noStrike">
                          <a:solidFill>
                            <a:srgbClr val="000000"/>
                          </a:solidFill>
                          <a:effectLst/>
                          <a:highlight>
                            <a:srgbClr val="D9D9D9"/>
                          </a:highlight>
                          <a:latin typeface="Aptos Narrow" panose="020B0004020202020204" pitchFamily="34" charset="0"/>
                        </a:rPr>
                        <a:t>12.73</a:t>
                      </a:r>
                    </a:p>
                  </a:txBody>
                  <a:tcPr marL="13061" marR="13061" marT="1306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963818688"/>
                  </a:ext>
                </a:extLst>
              </a:tr>
              <a:tr h="363083">
                <a:tc>
                  <a:txBody>
                    <a:bodyPr/>
                    <a:lstStyle/>
                    <a:p>
                      <a:pPr algn="ctr" fontAlgn="ctr"/>
                      <a:r>
                        <a:rPr lang="en-IN" sz="1900" b="0" i="0" u="none" strike="noStrike">
                          <a:solidFill>
                            <a:srgbClr val="000000"/>
                          </a:solidFill>
                          <a:effectLst/>
                          <a:latin typeface="Aptos Narrow" panose="020B0004020202020204" pitchFamily="34" charset="0"/>
                        </a:rPr>
                        <a:t>DE Bollinger</a:t>
                      </a:r>
                    </a:p>
                  </a:txBody>
                  <a:tcPr marL="13061" marR="13061" marT="1306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900" b="0" i="0" u="none" strike="noStrike">
                          <a:solidFill>
                            <a:srgbClr val="000000"/>
                          </a:solidFill>
                          <a:effectLst/>
                          <a:latin typeface="Aptos Narrow" panose="020B0004020202020204" pitchFamily="34" charset="0"/>
                        </a:rPr>
                        <a:t>600</a:t>
                      </a:r>
                    </a:p>
                  </a:txBody>
                  <a:tcPr marL="13061" marR="13061" marT="1306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900" b="0" i="0" u="none" strike="noStrike">
                          <a:solidFill>
                            <a:srgbClr val="000000"/>
                          </a:solidFill>
                          <a:effectLst/>
                          <a:latin typeface="Aptos Narrow" panose="020B0004020202020204" pitchFamily="34" charset="0"/>
                        </a:rPr>
                        <a:t>43</a:t>
                      </a:r>
                    </a:p>
                  </a:txBody>
                  <a:tcPr marL="13061" marR="13061" marT="1306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900" b="0" i="0" u="none" strike="noStrike">
                          <a:solidFill>
                            <a:srgbClr val="000000"/>
                          </a:solidFill>
                          <a:effectLst/>
                          <a:latin typeface="Aptos Narrow" panose="020B0004020202020204" pitchFamily="34" charset="0"/>
                        </a:rPr>
                        <a:t>13.95</a:t>
                      </a:r>
                    </a:p>
                  </a:txBody>
                  <a:tcPr marL="13061" marR="13061" marT="1306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60367010"/>
                  </a:ext>
                </a:extLst>
              </a:tr>
              <a:tr h="363083">
                <a:tc>
                  <a:txBody>
                    <a:bodyPr/>
                    <a:lstStyle/>
                    <a:p>
                      <a:pPr algn="ctr" fontAlgn="ctr"/>
                      <a:r>
                        <a:rPr lang="en-IN" sz="1900" b="0" i="0" u="none" strike="noStrike">
                          <a:solidFill>
                            <a:srgbClr val="000000"/>
                          </a:solidFill>
                          <a:effectLst/>
                          <a:highlight>
                            <a:srgbClr val="D9D9D9"/>
                          </a:highlight>
                          <a:latin typeface="Aptos Narrow" panose="020B0004020202020204" pitchFamily="34" charset="0"/>
                        </a:rPr>
                        <a:t>AJ Tye</a:t>
                      </a:r>
                    </a:p>
                  </a:txBody>
                  <a:tcPr marL="13061" marR="13061" marT="1306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1900" b="0" i="0" u="none" strike="noStrike">
                          <a:solidFill>
                            <a:srgbClr val="000000"/>
                          </a:solidFill>
                          <a:effectLst/>
                          <a:highlight>
                            <a:srgbClr val="D9D9D9"/>
                          </a:highlight>
                          <a:latin typeface="Aptos Narrow" panose="020B0004020202020204" pitchFamily="34" charset="0"/>
                        </a:rPr>
                        <a:t>645</a:t>
                      </a:r>
                    </a:p>
                  </a:txBody>
                  <a:tcPr marL="13061" marR="13061" marT="1306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1900" b="0" i="0" u="none" strike="noStrike">
                          <a:solidFill>
                            <a:srgbClr val="000000"/>
                          </a:solidFill>
                          <a:effectLst/>
                          <a:highlight>
                            <a:srgbClr val="D9D9D9"/>
                          </a:highlight>
                          <a:latin typeface="Aptos Narrow" panose="020B0004020202020204" pitchFamily="34" charset="0"/>
                        </a:rPr>
                        <a:t>45</a:t>
                      </a:r>
                    </a:p>
                  </a:txBody>
                  <a:tcPr marL="13061" marR="13061" marT="1306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1900" b="0" i="0" u="none" strike="noStrike">
                          <a:solidFill>
                            <a:srgbClr val="000000"/>
                          </a:solidFill>
                          <a:effectLst/>
                          <a:highlight>
                            <a:srgbClr val="D9D9D9"/>
                          </a:highlight>
                          <a:latin typeface="Aptos Narrow" panose="020B0004020202020204" pitchFamily="34" charset="0"/>
                        </a:rPr>
                        <a:t>14.33</a:t>
                      </a:r>
                    </a:p>
                  </a:txBody>
                  <a:tcPr marL="13061" marR="13061" marT="1306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644689144"/>
                  </a:ext>
                </a:extLst>
              </a:tr>
              <a:tr h="363083">
                <a:tc>
                  <a:txBody>
                    <a:bodyPr/>
                    <a:lstStyle/>
                    <a:p>
                      <a:pPr algn="ctr" fontAlgn="ctr"/>
                      <a:r>
                        <a:rPr lang="en-IN" sz="1900" b="0" i="0" u="none" strike="noStrike">
                          <a:solidFill>
                            <a:srgbClr val="000000"/>
                          </a:solidFill>
                          <a:effectLst/>
                          <a:latin typeface="Aptos Narrow" panose="020B0004020202020204" pitchFamily="34" charset="0"/>
                        </a:rPr>
                        <a:t>MA Starc</a:t>
                      </a:r>
                    </a:p>
                  </a:txBody>
                  <a:tcPr marL="13061" marR="13061" marT="1306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900" b="0" i="0" u="none" strike="noStrike">
                          <a:solidFill>
                            <a:srgbClr val="000000"/>
                          </a:solidFill>
                          <a:effectLst/>
                          <a:latin typeface="Aptos Narrow" panose="020B0004020202020204" pitchFamily="34" charset="0"/>
                        </a:rPr>
                        <a:t>612</a:t>
                      </a:r>
                    </a:p>
                  </a:txBody>
                  <a:tcPr marL="13061" marR="13061" marT="1306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900" b="0" i="0" u="none" strike="noStrike">
                          <a:solidFill>
                            <a:srgbClr val="000000"/>
                          </a:solidFill>
                          <a:effectLst/>
                          <a:latin typeface="Aptos Narrow" panose="020B0004020202020204" pitchFamily="34" charset="0"/>
                        </a:rPr>
                        <a:t>39</a:t>
                      </a:r>
                    </a:p>
                  </a:txBody>
                  <a:tcPr marL="13061" marR="13061" marT="1306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900" b="0" i="0" u="none" strike="noStrike">
                          <a:solidFill>
                            <a:srgbClr val="000000"/>
                          </a:solidFill>
                          <a:effectLst/>
                          <a:latin typeface="Aptos Narrow" panose="020B0004020202020204" pitchFamily="34" charset="0"/>
                        </a:rPr>
                        <a:t>15.69</a:t>
                      </a:r>
                    </a:p>
                  </a:txBody>
                  <a:tcPr marL="13061" marR="13061" marT="1306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17681052"/>
                  </a:ext>
                </a:extLst>
              </a:tr>
              <a:tr h="363083">
                <a:tc>
                  <a:txBody>
                    <a:bodyPr/>
                    <a:lstStyle/>
                    <a:p>
                      <a:pPr algn="ctr" fontAlgn="ctr"/>
                      <a:r>
                        <a:rPr lang="en-IN" sz="1900" b="0" i="0" u="none" strike="noStrike">
                          <a:solidFill>
                            <a:srgbClr val="000000"/>
                          </a:solidFill>
                          <a:effectLst/>
                          <a:highlight>
                            <a:srgbClr val="D9D9D9"/>
                          </a:highlight>
                          <a:latin typeface="Aptos Narrow" panose="020B0004020202020204" pitchFamily="34" charset="0"/>
                        </a:rPr>
                        <a:t>SL Malinga</a:t>
                      </a:r>
                    </a:p>
                  </a:txBody>
                  <a:tcPr marL="13061" marR="13061" marT="1306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1900" b="0" i="0" u="none" strike="noStrike">
                          <a:solidFill>
                            <a:srgbClr val="000000"/>
                          </a:solidFill>
                          <a:effectLst/>
                          <a:highlight>
                            <a:srgbClr val="D9D9D9"/>
                          </a:highlight>
                          <a:latin typeface="Aptos Narrow" panose="020B0004020202020204" pitchFamily="34" charset="0"/>
                        </a:rPr>
                        <a:t>2974</a:t>
                      </a:r>
                    </a:p>
                  </a:txBody>
                  <a:tcPr marL="13061" marR="13061" marT="1306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1900" b="0" i="0" u="none" strike="noStrike">
                          <a:solidFill>
                            <a:srgbClr val="000000"/>
                          </a:solidFill>
                          <a:effectLst/>
                          <a:highlight>
                            <a:srgbClr val="D9D9D9"/>
                          </a:highlight>
                          <a:latin typeface="Aptos Narrow" panose="020B0004020202020204" pitchFamily="34" charset="0"/>
                        </a:rPr>
                        <a:t>188</a:t>
                      </a:r>
                    </a:p>
                  </a:txBody>
                  <a:tcPr marL="13061" marR="13061" marT="1306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1900" b="0" i="0" u="none" strike="noStrike">
                          <a:solidFill>
                            <a:srgbClr val="000000"/>
                          </a:solidFill>
                          <a:effectLst/>
                          <a:highlight>
                            <a:srgbClr val="D9D9D9"/>
                          </a:highlight>
                          <a:latin typeface="Aptos Narrow" panose="020B0004020202020204" pitchFamily="34" charset="0"/>
                        </a:rPr>
                        <a:t>15.82</a:t>
                      </a:r>
                    </a:p>
                  </a:txBody>
                  <a:tcPr marL="13061" marR="13061" marT="1306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854668323"/>
                  </a:ext>
                </a:extLst>
              </a:tr>
              <a:tr h="363083">
                <a:tc>
                  <a:txBody>
                    <a:bodyPr/>
                    <a:lstStyle/>
                    <a:p>
                      <a:pPr algn="ctr" fontAlgn="ctr"/>
                      <a:r>
                        <a:rPr lang="en-IN" sz="1900" b="0" i="0" u="none" strike="noStrike">
                          <a:solidFill>
                            <a:srgbClr val="000000"/>
                          </a:solidFill>
                          <a:effectLst/>
                          <a:latin typeface="Aptos Narrow" panose="020B0004020202020204" pitchFamily="34" charset="0"/>
                        </a:rPr>
                        <a:t>Imran Tahir</a:t>
                      </a:r>
                    </a:p>
                  </a:txBody>
                  <a:tcPr marL="13061" marR="13061" marT="1306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900" b="0" i="0" u="none" strike="noStrike">
                          <a:solidFill>
                            <a:srgbClr val="000000"/>
                          </a:solidFill>
                          <a:effectLst/>
                          <a:latin typeface="Aptos Narrow" panose="020B0004020202020204" pitchFamily="34" charset="0"/>
                        </a:rPr>
                        <a:t>1314</a:t>
                      </a:r>
                    </a:p>
                  </a:txBody>
                  <a:tcPr marL="13061" marR="13061" marT="1306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900" b="0" i="0" u="none" strike="noStrike">
                          <a:solidFill>
                            <a:srgbClr val="000000"/>
                          </a:solidFill>
                          <a:effectLst/>
                          <a:latin typeface="Aptos Narrow" panose="020B0004020202020204" pitchFamily="34" charset="0"/>
                        </a:rPr>
                        <a:t>83</a:t>
                      </a:r>
                    </a:p>
                  </a:txBody>
                  <a:tcPr marL="13061" marR="13061" marT="1306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900" b="0" i="0" u="none" strike="noStrike">
                          <a:solidFill>
                            <a:srgbClr val="000000"/>
                          </a:solidFill>
                          <a:effectLst/>
                          <a:latin typeface="Aptos Narrow" panose="020B0004020202020204" pitchFamily="34" charset="0"/>
                        </a:rPr>
                        <a:t>15.83</a:t>
                      </a:r>
                    </a:p>
                  </a:txBody>
                  <a:tcPr marL="13061" marR="13061" marT="1306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76871203"/>
                  </a:ext>
                </a:extLst>
              </a:tr>
              <a:tr h="363083">
                <a:tc>
                  <a:txBody>
                    <a:bodyPr/>
                    <a:lstStyle/>
                    <a:p>
                      <a:pPr algn="ctr" fontAlgn="ctr"/>
                      <a:r>
                        <a:rPr lang="en-IN" sz="1900" b="0" i="0" u="none" strike="noStrike">
                          <a:solidFill>
                            <a:srgbClr val="000000"/>
                          </a:solidFill>
                          <a:effectLst/>
                          <a:highlight>
                            <a:srgbClr val="D9D9D9"/>
                          </a:highlight>
                          <a:latin typeface="Aptos Narrow" panose="020B0004020202020204" pitchFamily="34" charset="0"/>
                        </a:rPr>
                        <a:t>DJ Bravo</a:t>
                      </a:r>
                    </a:p>
                  </a:txBody>
                  <a:tcPr marL="13061" marR="13061" marT="1306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1900" b="0" i="0" u="none" strike="noStrike">
                          <a:solidFill>
                            <a:srgbClr val="000000"/>
                          </a:solidFill>
                          <a:effectLst/>
                          <a:highlight>
                            <a:srgbClr val="D9D9D9"/>
                          </a:highlight>
                          <a:latin typeface="Aptos Narrow" panose="020B0004020202020204" pitchFamily="34" charset="0"/>
                        </a:rPr>
                        <a:t>2846</a:t>
                      </a:r>
                    </a:p>
                  </a:txBody>
                  <a:tcPr marL="13061" marR="13061" marT="1306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1900" b="0" i="0" u="none" strike="noStrike">
                          <a:solidFill>
                            <a:srgbClr val="000000"/>
                          </a:solidFill>
                          <a:effectLst/>
                          <a:highlight>
                            <a:srgbClr val="D9D9D9"/>
                          </a:highlight>
                          <a:latin typeface="Aptos Narrow" panose="020B0004020202020204" pitchFamily="34" charset="0"/>
                        </a:rPr>
                        <a:t>175</a:t>
                      </a:r>
                    </a:p>
                  </a:txBody>
                  <a:tcPr marL="13061" marR="13061" marT="1306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1900" b="0" i="0" u="none" strike="noStrike">
                          <a:solidFill>
                            <a:srgbClr val="000000"/>
                          </a:solidFill>
                          <a:effectLst/>
                          <a:highlight>
                            <a:srgbClr val="D9D9D9"/>
                          </a:highlight>
                          <a:latin typeface="Aptos Narrow" panose="020B0004020202020204" pitchFamily="34" charset="0"/>
                        </a:rPr>
                        <a:t>16.26</a:t>
                      </a:r>
                    </a:p>
                  </a:txBody>
                  <a:tcPr marL="13061" marR="13061" marT="1306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937199591"/>
                  </a:ext>
                </a:extLst>
              </a:tr>
              <a:tr h="363083">
                <a:tc>
                  <a:txBody>
                    <a:bodyPr/>
                    <a:lstStyle/>
                    <a:p>
                      <a:pPr algn="ctr" fontAlgn="ctr"/>
                      <a:r>
                        <a:rPr lang="en-IN" sz="1900" b="0" i="0" u="none" strike="noStrike">
                          <a:solidFill>
                            <a:srgbClr val="000000"/>
                          </a:solidFill>
                          <a:effectLst/>
                          <a:latin typeface="Aptos Narrow" panose="020B0004020202020204" pitchFamily="34" charset="0"/>
                        </a:rPr>
                        <a:t>A Nehra</a:t>
                      </a:r>
                    </a:p>
                  </a:txBody>
                  <a:tcPr marL="13061" marR="13061" marT="1306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900" b="0" i="0" u="none" strike="noStrike">
                          <a:solidFill>
                            <a:srgbClr val="000000"/>
                          </a:solidFill>
                          <a:effectLst/>
                          <a:latin typeface="Aptos Narrow" panose="020B0004020202020204" pitchFamily="34" charset="0"/>
                        </a:rPr>
                        <a:t>1974</a:t>
                      </a:r>
                    </a:p>
                  </a:txBody>
                  <a:tcPr marL="13061" marR="13061" marT="1306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900" b="0" i="0" u="none" strike="noStrike">
                          <a:solidFill>
                            <a:srgbClr val="000000"/>
                          </a:solidFill>
                          <a:effectLst/>
                          <a:latin typeface="Aptos Narrow" panose="020B0004020202020204" pitchFamily="34" charset="0"/>
                        </a:rPr>
                        <a:t>121</a:t>
                      </a:r>
                    </a:p>
                  </a:txBody>
                  <a:tcPr marL="13061" marR="13061" marT="1306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900" b="0" i="0" u="none" strike="noStrike">
                          <a:solidFill>
                            <a:srgbClr val="000000"/>
                          </a:solidFill>
                          <a:effectLst/>
                          <a:latin typeface="Aptos Narrow" panose="020B0004020202020204" pitchFamily="34" charset="0"/>
                        </a:rPr>
                        <a:t>16.31</a:t>
                      </a:r>
                    </a:p>
                  </a:txBody>
                  <a:tcPr marL="13061" marR="13061" marT="1306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95536143"/>
                  </a:ext>
                </a:extLst>
              </a:tr>
              <a:tr h="363083">
                <a:tc>
                  <a:txBody>
                    <a:bodyPr/>
                    <a:lstStyle/>
                    <a:p>
                      <a:pPr algn="ctr" fontAlgn="ctr"/>
                      <a:r>
                        <a:rPr lang="en-IN" sz="1900" b="0" i="0" u="none" strike="noStrike">
                          <a:solidFill>
                            <a:srgbClr val="000000"/>
                          </a:solidFill>
                          <a:effectLst/>
                          <a:highlight>
                            <a:srgbClr val="D9D9D9"/>
                          </a:highlight>
                          <a:latin typeface="Aptos Narrow" panose="020B0004020202020204" pitchFamily="34" charset="0"/>
                        </a:rPr>
                        <a:t>S Aravind</a:t>
                      </a:r>
                    </a:p>
                  </a:txBody>
                  <a:tcPr marL="13061" marR="13061" marT="1306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1900" b="0" i="0" u="none" strike="noStrike">
                          <a:solidFill>
                            <a:srgbClr val="000000"/>
                          </a:solidFill>
                          <a:effectLst/>
                          <a:highlight>
                            <a:srgbClr val="D9D9D9"/>
                          </a:highlight>
                          <a:latin typeface="Aptos Narrow" panose="020B0004020202020204" pitchFamily="34" charset="0"/>
                        </a:rPr>
                        <a:t>788</a:t>
                      </a:r>
                    </a:p>
                  </a:txBody>
                  <a:tcPr marL="13061" marR="13061" marT="1306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1900" b="0" i="0" u="none" strike="noStrike">
                          <a:solidFill>
                            <a:srgbClr val="000000"/>
                          </a:solidFill>
                          <a:effectLst/>
                          <a:highlight>
                            <a:srgbClr val="D9D9D9"/>
                          </a:highlight>
                          <a:latin typeface="Aptos Narrow" panose="020B0004020202020204" pitchFamily="34" charset="0"/>
                        </a:rPr>
                        <a:t>48</a:t>
                      </a:r>
                    </a:p>
                  </a:txBody>
                  <a:tcPr marL="13061" marR="13061" marT="1306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1900" b="0" i="0" u="none" strike="noStrike">
                          <a:solidFill>
                            <a:srgbClr val="000000"/>
                          </a:solidFill>
                          <a:effectLst/>
                          <a:highlight>
                            <a:srgbClr val="D9D9D9"/>
                          </a:highlight>
                          <a:latin typeface="Aptos Narrow" panose="020B0004020202020204" pitchFamily="34" charset="0"/>
                        </a:rPr>
                        <a:t>16.42</a:t>
                      </a:r>
                    </a:p>
                  </a:txBody>
                  <a:tcPr marL="13061" marR="13061" marT="1306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89415296"/>
                  </a:ext>
                </a:extLst>
              </a:tr>
              <a:tr h="363083">
                <a:tc>
                  <a:txBody>
                    <a:bodyPr/>
                    <a:lstStyle/>
                    <a:p>
                      <a:pPr algn="ctr" fontAlgn="ctr"/>
                      <a:r>
                        <a:rPr lang="en-IN" sz="1900" b="0" i="0" u="none" strike="noStrike">
                          <a:solidFill>
                            <a:srgbClr val="000000"/>
                          </a:solidFill>
                          <a:effectLst/>
                          <a:latin typeface="Aptos Narrow" panose="020B0004020202020204" pitchFamily="34" charset="0"/>
                        </a:rPr>
                        <a:t>KK Cooper</a:t>
                      </a:r>
                    </a:p>
                  </a:txBody>
                  <a:tcPr marL="13061" marR="13061" marT="1306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900" b="0" i="0" u="none" strike="noStrike">
                          <a:solidFill>
                            <a:srgbClr val="000000"/>
                          </a:solidFill>
                          <a:effectLst/>
                          <a:latin typeface="Aptos Narrow" panose="020B0004020202020204" pitchFamily="34" charset="0"/>
                        </a:rPr>
                        <a:t>600</a:t>
                      </a:r>
                    </a:p>
                  </a:txBody>
                  <a:tcPr marL="13061" marR="13061" marT="1306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900" b="0" i="0" u="none" strike="noStrike">
                          <a:solidFill>
                            <a:srgbClr val="000000"/>
                          </a:solidFill>
                          <a:effectLst/>
                          <a:latin typeface="Aptos Narrow" panose="020B0004020202020204" pitchFamily="34" charset="0"/>
                        </a:rPr>
                        <a:t>36</a:t>
                      </a:r>
                    </a:p>
                  </a:txBody>
                  <a:tcPr marL="13061" marR="13061" marT="13061"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900" b="0" i="0" u="none" strike="noStrike" dirty="0">
                          <a:solidFill>
                            <a:srgbClr val="000000"/>
                          </a:solidFill>
                          <a:effectLst/>
                          <a:latin typeface="Aptos Narrow" panose="020B0004020202020204" pitchFamily="34" charset="0"/>
                        </a:rPr>
                        <a:t>16.67</a:t>
                      </a:r>
                    </a:p>
                  </a:txBody>
                  <a:tcPr marL="13061" marR="13061" marT="1306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94263671"/>
                  </a:ext>
                </a:extLst>
              </a:tr>
            </a:tbl>
          </a:graphicData>
        </a:graphic>
      </p:graphicFrame>
    </p:spTree>
    <p:extLst>
      <p:ext uri="{BB962C8B-B14F-4D97-AF65-F5344CB8AC3E}">
        <p14:creationId xmlns:p14="http://schemas.microsoft.com/office/powerpoint/2010/main" val="471473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CC6BB2-28F8-4405-829D-0562733BE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5C2E53F0-AD54-4A55-99A0-EC896CE3C2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FEFEF"/>
            </a:solidFill>
          </a:ln>
          <a:effectLst>
            <a:outerShdw blurRad="889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D15F19F8-85EE-477A-ACBA-4B6D0697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6AA1E1A-C657-A6EE-BFE3-3005F3564C95}"/>
              </a:ext>
            </a:extLst>
          </p:cNvPr>
          <p:cNvSpPr>
            <a:spLocks noGrp="1"/>
          </p:cNvSpPr>
          <p:nvPr>
            <p:ph type="title"/>
          </p:nvPr>
        </p:nvSpPr>
        <p:spPr>
          <a:xfrm>
            <a:off x="838200" y="253397"/>
            <a:ext cx="10515600" cy="1273233"/>
          </a:xfrm>
        </p:spPr>
        <p:txBody>
          <a:bodyPr>
            <a:normAutofit/>
          </a:bodyPr>
          <a:lstStyle/>
          <a:p>
            <a:r>
              <a:rPr lang="en-IN" sz="4000"/>
              <a:t>Task -5 Visualization</a:t>
            </a:r>
          </a:p>
        </p:txBody>
      </p:sp>
      <p:sp>
        <p:nvSpPr>
          <p:cNvPr id="15" name="Rectangle 14">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797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Content Placeholder 3">
            <a:extLst>
              <a:ext uri="{FF2B5EF4-FFF2-40B4-BE49-F238E27FC236}">
                <a16:creationId xmlns:a16="http://schemas.microsoft.com/office/drawing/2014/main" id="{751D9D85-1320-1079-E19F-4E207755C8E1}"/>
              </a:ext>
            </a:extLst>
          </p:cNvPr>
          <p:cNvGraphicFramePr>
            <a:graphicFrameLocks noGrp="1"/>
          </p:cNvGraphicFramePr>
          <p:nvPr>
            <p:ph idx="1"/>
            <p:extLst>
              <p:ext uri="{D42A27DB-BD31-4B8C-83A1-F6EECF244321}">
                <p14:modId xmlns:p14="http://schemas.microsoft.com/office/powerpoint/2010/main" val="1847820611"/>
              </p:ext>
            </p:extLst>
          </p:nvPr>
        </p:nvGraphicFramePr>
        <p:xfrm>
          <a:off x="838200" y="2184158"/>
          <a:ext cx="10515600" cy="406119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90139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oup of men in sports uniforms&#10;&#10;Description automatically generated">
            <a:extLst>
              <a:ext uri="{FF2B5EF4-FFF2-40B4-BE49-F238E27FC236}">
                <a16:creationId xmlns:a16="http://schemas.microsoft.com/office/drawing/2014/main" id="{29ED6E14-A492-51C7-E049-2773308592E3}"/>
              </a:ext>
            </a:extLst>
          </p:cNvPr>
          <p:cNvPicPr>
            <a:picLocks noChangeAspect="1"/>
          </p:cNvPicPr>
          <p:nvPr/>
        </p:nvPicPr>
        <p:blipFill rotWithShape="1">
          <a:blip r:embed="rId2"/>
          <a:srcRect r="16298"/>
          <a:stretch/>
        </p:blipFill>
        <p:spPr>
          <a:xfrm>
            <a:off x="-1" y="-2"/>
            <a:ext cx="5410198" cy="6858002"/>
          </a:xfrm>
          <a:prstGeom prst="rect">
            <a:avLst/>
          </a:prstGeom>
        </p:spPr>
      </p:pic>
      <p:sp useBgFill="1">
        <p:nvSpPr>
          <p:cNvPr id="20" name="Rectangle 19">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2272FC-B981-6BDF-6761-2C149BC8558F}"/>
              </a:ext>
            </a:extLst>
          </p:cNvPr>
          <p:cNvSpPr>
            <a:spLocks noGrp="1"/>
          </p:cNvSpPr>
          <p:nvPr>
            <p:ph type="title"/>
          </p:nvPr>
        </p:nvSpPr>
        <p:spPr>
          <a:xfrm>
            <a:off x="6115317" y="405685"/>
            <a:ext cx="5464968" cy="1559301"/>
          </a:xfrm>
        </p:spPr>
        <p:txBody>
          <a:bodyPr>
            <a:normAutofit/>
          </a:bodyPr>
          <a:lstStyle/>
          <a:p>
            <a:r>
              <a:rPr lang="en-US" sz="1900">
                <a:latin typeface="Arial" panose="020B0604020202020204" pitchFamily="34" charset="0"/>
                <a:cs typeface="Arial" panose="020B0604020202020204" pitchFamily="34" charset="0"/>
              </a:rPr>
              <a:t>Task 6 – To make a list of all-rounder players with the best batting as well as bowling strike rate and who have faced at least 500 balls in IPL so far and have bowled minimum 300 particular player.</a:t>
            </a:r>
            <a:endParaRPr lang="en-IN" sz="1900"/>
          </a:p>
        </p:txBody>
      </p:sp>
      <p:sp>
        <p:nvSpPr>
          <p:cNvPr id="3" name="Content Placeholder 2">
            <a:extLst>
              <a:ext uri="{FF2B5EF4-FFF2-40B4-BE49-F238E27FC236}">
                <a16:creationId xmlns:a16="http://schemas.microsoft.com/office/drawing/2014/main" id="{8852650A-5519-826A-07A8-07927FD46A88}"/>
              </a:ext>
            </a:extLst>
          </p:cNvPr>
          <p:cNvSpPr>
            <a:spLocks noGrp="1"/>
          </p:cNvSpPr>
          <p:nvPr>
            <p:ph idx="1"/>
          </p:nvPr>
        </p:nvSpPr>
        <p:spPr>
          <a:xfrm>
            <a:off x="6115317" y="2743200"/>
            <a:ext cx="5247340" cy="3496878"/>
          </a:xfrm>
        </p:spPr>
        <p:txBody>
          <a:bodyPr anchor="ctr">
            <a:normAutofit/>
          </a:bodyPr>
          <a:lstStyle/>
          <a:p>
            <a:pPr marL="0" indent="0">
              <a:buNone/>
            </a:pPr>
            <a:r>
              <a:rPr lang="en-US" sz="1100"/>
              <a:t>Select A.Bowler As All_Rounder , A.Strike_rate As Bowler_strikerate , B.Strike_rate As Batsman_strikerate</a:t>
            </a:r>
          </a:p>
          <a:p>
            <a:pPr marL="0" indent="0">
              <a:buNone/>
            </a:pPr>
            <a:r>
              <a:rPr lang="en-US" sz="1100"/>
              <a:t>from (Select Bowler, Count(Ball) As No_Of_Ball_Bowled , </a:t>
            </a:r>
          </a:p>
          <a:p>
            <a:pPr marL="0" indent="0">
              <a:buNone/>
            </a:pPr>
            <a:r>
              <a:rPr lang="en-US" sz="1100"/>
              <a:t>Sum(Case when is_wicket = 1 then 1 else 0 end ) As Wicket_taken , </a:t>
            </a:r>
          </a:p>
          <a:p>
            <a:pPr marL="0" indent="0">
              <a:buNone/>
            </a:pPr>
            <a:r>
              <a:rPr lang="en-US" sz="1100"/>
              <a:t>Round(Count(Ball) * 1.0/(Sum(Case when is_wicket = 1 then 1 else 0 end )),2) As Strike_rate</a:t>
            </a:r>
          </a:p>
          <a:p>
            <a:pPr marL="0" indent="0">
              <a:buNone/>
            </a:pPr>
            <a:r>
              <a:rPr lang="en-US" sz="1100"/>
              <a:t>from IPL_BALL Group By Bowler</a:t>
            </a:r>
          </a:p>
          <a:p>
            <a:pPr marL="0" indent="0">
              <a:buNone/>
            </a:pPr>
            <a:r>
              <a:rPr lang="en-US" sz="1100"/>
              <a:t>Having Count(Ball) &gt;= 300 </a:t>
            </a:r>
          </a:p>
          <a:p>
            <a:pPr marL="0" indent="0">
              <a:buNone/>
            </a:pPr>
            <a:r>
              <a:rPr lang="en-US" sz="1100"/>
              <a:t>Order By Strike_rate ASC ) As A inner join (SELECT BATSMAN , SUM(BATSMAN_RUN) AS TOT_RUN_SCORED , COUNT(BALL) AS FACED_BALL,</a:t>
            </a:r>
          </a:p>
          <a:p>
            <a:pPr marL="0" indent="0">
              <a:buNone/>
            </a:pPr>
            <a:r>
              <a:rPr lang="en-US" sz="1100"/>
              <a:t>ROUND((SUM(BATSMAN_RUN)*100)/COUNT(BALL), 2) AS STRIKE_RATE FROM IPL_BALL</a:t>
            </a:r>
          </a:p>
          <a:p>
            <a:pPr marL="0" indent="0">
              <a:buNone/>
            </a:pPr>
            <a:r>
              <a:rPr lang="en-US" sz="1100"/>
              <a:t>GROUP BY BATSMAN HAVING COUNT(BALL)&gt;500</a:t>
            </a:r>
          </a:p>
          <a:p>
            <a:pPr marL="0" indent="0">
              <a:buNone/>
            </a:pPr>
            <a:r>
              <a:rPr lang="en-US" sz="1100"/>
              <a:t>ORDER BY STRIKE_RATE DESC) As B on A.Bowler = B.Batsman limit 10;</a:t>
            </a:r>
            <a:endParaRPr lang="en-IN" sz="1100" dirty="0"/>
          </a:p>
        </p:txBody>
      </p:sp>
    </p:spTree>
    <p:extLst>
      <p:ext uri="{BB962C8B-B14F-4D97-AF65-F5344CB8AC3E}">
        <p14:creationId xmlns:p14="http://schemas.microsoft.com/office/powerpoint/2010/main" val="41924273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34" name="Rectangle 33">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CC9E6B-066B-400C-8AD3-27DAB1CB04A0}"/>
              </a:ext>
            </a:extLst>
          </p:cNvPr>
          <p:cNvSpPr>
            <a:spLocks noGrp="1"/>
          </p:cNvSpPr>
          <p:nvPr>
            <p:ph type="title"/>
          </p:nvPr>
        </p:nvSpPr>
        <p:spPr>
          <a:xfrm>
            <a:off x="1043631" y="809898"/>
            <a:ext cx="10173010" cy="1554480"/>
          </a:xfrm>
        </p:spPr>
        <p:txBody>
          <a:bodyPr anchor="ctr">
            <a:normAutofit/>
          </a:bodyPr>
          <a:lstStyle/>
          <a:p>
            <a:r>
              <a:rPr lang="en-IN" sz="4800"/>
              <a:t>Create Table Query for IPL_BALL  csv file </a:t>
            </a:r>
          </a:p>
        </p:txBody>
      </p:sp>
      <p:cxnSp>
        <p:nvCxnSpPr>
          <p:cNvPr id="40" name="Straight Connector 39">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17" name="Content Placeholder 2">
            <a:extLst>
              <a:ext uri="{FF2B5EF4-FFF2-40B4-BE49-F238E27FC236}">
                <a16:creationId xmlns:a16="http://schemas.microsoft.com/office/drawing/2014/main" id="{99A0AC17-4F10-5F0F-EA33-E79BEDB0AEBE}"/>
              </a:ext>
            </a:extLst>
          </p:cNvPr>
          <p:cNvGraphicFramePr>
            <a:graphicFrameLocks noGrp="1"/>
          </p:cNvGraphicFramePr>
          <p:nvPr>
            <p:ph idx="1"/>
            <p:extLst>
              <p:ext uri="{D42A27DB-BD31-4B8C-83A1-F6EECF244321}">
                <p14:modId xmlns:p14="http://schemas.microsoft.com/office/powerpoint/2010/main" val="1680840692"/>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923526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7D8B1F1-0181-980C-8091-26AAA92CBE8C}"/>
              </a:ext>
            </a:extLst>
          </p:cNvPr>
          <p:cNvSpPr>
            <a:spLocks noGrp="1"/>
          </p:cNvSpPr>
          <p:nvPr>
            <p:ph type="title"/>
          </p:nvPr>
        </p:nvSpPr>
        <p:spPr>
          <a:xfrm>
            <a:off x="621792" y="1161288"/>
            <a:ext cx="3602736" cy="4526280"/>
          </a:xfrm>
        </p:spPr>
        <p:txBody>
          <a:bodyPr>
            <a:normAutofit/>
          </a:bodyPr>
          <a:lstStyle/>
          <a:p>
            <a:r>
              <a:rPr lang="en-IN" sz="4000"/>
              <a:t>Task – 6 Query Result</a:t>
            </a:r>
          </a:p>
        </p:txBody>
      </p:sp>
      <p:sp>
        <p:nvSpPr>
          <p:cNvPr id="15" name="Rectangle 1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Content Placeholder 3">
            <a:extLst>
              <a:ext uri="{FF2B5EF4-FFF2-40B4-BE49-F238E27FC236}">
                <a16:creationId xmlns:a16="http://schemas.microsoft.com/office/drawing/2014/main" id="{F16C2071-7328-8FE8-FF94-D33B97EEED07}"/>
              </a:ext>
            </a:extLst>
          </p:cNvPr>
          <p:cNvGraphicFramePr>
            <a:graphicFrameLocks noGrp="1"/>
          </p:cNvGraphicFramePr>
          <p:nvPr>
            <p:ph idx="1"/>
            <p:extLst>
              <p:ext uri="{D42A27DB-BD31-4B8C-83A1-F6EECF244321}">
                <p14:modId xmlns:p14="http://schemas.microsoft.com/office/powerpoint/2010/main" val="513247276"/>
              </p:ext>
            </p:extLst>
          </p:nvPr>
        </p:nvGraphicFramePr>
        <p:xfrm>
          <a:off x="5303520" y="1118299"/>
          <a:ext cx="6364226" cy="4630549"/>
        </p:xfrm>
        <a:graphic>
          <a:graphicData uri="http://schemas.openxmlformats.org/drawingml/2006/table">
            <a:tbl>
              <a:tblPr firstRow="1" bandRow="1"/>
              <a:tblGrid>
                <a:gridCol w="1665033">
                  <a:extLst>
                    <a:ext uri="{9D8B030D-6E8A-4147-A177-3AD203B41FA5}">
                      <a16:colId xmlns:a16="http://schemas.microsoft.com/office/drawing/2014/main" val="1602123224"/>
                    </a:ext>
                  </a:extLst>
                </a:gridCol>
                <a:gridCol w="2242338">
                  <a:extLst>
                    <a:ext uri="{9D8B030D-6E8A-4147-A177-3AD203B41FA5}">
                      <a16:colId xmlns:a16="http://schemas.microsoft.com/office/drawing/2014/main" val="647104164"/>
                    </a:ext>
                  </a:extLst>
                </a:gridCol>
                <a:gridCol w="2456855">
                  <a:extLst>
                    <a:ext uri="{9D8B030D-6E8A-4147-A177-3AD203B41FA5}">
                      <a16:colId xmlns:a16="http://schemas.microsoft.com/office/drawing/2014/main" val="1228608079"/>
                    </a:ext>
                  </a:extLst>
                </a:gridCol>
              </a:tblGrid>
              <a:tr h="420959">
                <a:tc>
                  <a:txBody>
                    <a:bodyPr/>
                    <a:lstStyle/>
                    <a:p>
                      <a:pPr algn="ctr" fontAlgn="ctr"/>
                      <a:r>
                        <a:rPr lang="en-IN" sz="2200" b="1" i="0" u="none" strike="noStrike" err="1">
                          <a:solidFill>
                            <a:srgbClr val="FFFFFF"/>
                          </a:solidFill>
                          <a:effectLst/>
                          <a:highlight>
                            <a:srgbClr val="000000"/>
                          </a:highlight>
                          <a:latin typeface="Aptos Narrow" panose="020B0004020202020204" pitchFamily="34" charset="0"/>
                        </a:rPr>
                        <a:t>all_rounder</a:t>
                      </a:r>
                      <a:endParaRPr lang="en-IN" sz="2200" b="1" i="0" u="none" strike="noStrike">
                        <a:solidFill>
                          <a:srgbClr val="FFFFFF"/>
                        </a:solidFill>
                        <a:effectLst/>
                        <a:highlight>
                          <a:srgbClr val="000000"/>
                        </a:highlight>
                        <a:latin typeface="Aptos Narrow" panose="020B0004020202020204" pitchFamily="34" charset="0"/>
                      </a:endParaRPr>
                    </a:p>
                  </a:txBody>
                  <a:tcPr marL="15142" marR="15142" marT="15142"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IN" sz="2200" b="1" i="0" u="none" strike="noStrike">
                          <a:solidFill>
                            <a:srgbClr val="FFFFFF"/>
                          </a:solidFill>
                          <a:effectLst/>
                          <a:highlight>
                            <a:srgbClr val="000000"/>
                          </a:highlight>
                          <a:latin typeface="Aptos Narrow" panose="020B0004020202020204" pitchFamily="34" charset="0"/>
                        </a:rPr>
                        <a:t>bowler_strikerate</a:t>
                      </a:r>
                    </a:p>
                  </a:txBody>
                  <a:tcPr marL="15142" marR="15142" marT="151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IN" sz="2200" b="1" i="0" u="none" strike="noStrike">
                          <a:solidFill>
                            <a:srgbClr val="FFFFFF"/>
                          </a:solidFill>
                          <a:effectLst/>
                          <a:highlight>
                            <a:srgbClr val="000000"/>
                          </a:highlight>
                          <a:latin typeface="Aptos Narrow" panose="020B0004020202020204" pitchFamily="34" charset="0"/>
                        </a:rPr>
                        <a:t>batsman_strikerate</a:t>
                      </a:r>
                    </a:p>
                  </a:txBody>
                  <a:tcPr marL="15142" marR="15142" marT="15142"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036975923"/>
                  </a:ext>
                </a:extLst>
              </a:tr>
              <a:tr h="420959">
                <a:tc>
                  <a:txBody>
                    <a:bodyPr/>
                    <a:lstStyle/>
                    <a:p>
                      <a:pPr algn="ctr" fontAlgn="ctr"/>
                      <a:r>
                        <a:rPr lang="en-IN" sz="2200" b="0" i="0" u="none" strike="noStrike">
                          <a:solidFill>
                            <a:srgbClr val="000000"/>
                          </a:solidFill>
                          <a:effectLst/>
                          <a:highlight>
                            <a:srgbClr val="D9D9D9"/>
                          </a:highlight>
                          <a:latin typeface="Aptos Narrow" panose="020B0004020202020204" pitchFamily="34" charset="0"/>
                        </a:rPr>
                        <a:t>AD Russell</a:t>
                      </a:r>
                    </a:p>
                  </a:txBody>
                  <a:tcPr marL="15142" marR="15142" marT="15142"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2200" b="0" i="0" u="none" strike="noStrike">
                          <a:solidFill>
                            <a:srgbClr val="000000"/>
                          </a:solidFill>
                          <a:effectLst/>
                          <a:highlight>
                            <a:srgbClr val="D9D9D9"/>
                          </a:highlight>
                          <a:latin typeface="Aptos Narrow" panose="020B0004020202020204" pitchFamily="34" charset="0"/>
                        </a:rPr>
                        <a:t>17.7</a:t>
                      </a:r>
                    </a:p>
                  </a:txBody>
                  <a:tcPr marL="15142" marR="15142" marT="151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2200" b="0" i="0" u="none" strike="noStrike">
                          <a:solidFill>
                            <a:srgbClr val="000000"/>
                          </a:solidFill>
                          <a:effectLst/>
                          <a:highlight>
                            <a:srgbClr val="D9D9D9"/>
                          </a:highlight>
                          <a:latin typeface="Aptos Narrow" panose="020B0004020202020204" pitchFamily="34" charset="0"/>
                        </a:rPr>
                        <a:t>171</a:t>
                      </a:r>
                    </a:p>
                  </a:txBody>
                  <a:tcPr marL="15142" marR="15142" marT="15142"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739938608"/>
                  </a:ext>
                </a:extLst>
              </a:tr>
              <a:tr h="420959">
                <a:tc>
                  <a:txBody>
                    <a:bodyPr/>
                    <a:lstStyle/>
                    <a:p>
                      <a:pPr algn="ctr" fontAlgn="ctr"/>
                      <a:r>
                        <a:rPr lang="en-IN" sz="2200" b="0" i="0" u="none" strike="noStrike">
                          <a:solidFill>
                            <a:srgbClr val="000000"/>
                          </a:solidFill>
                          <a:effectLst/>
                          <a:latin typeface="Aptos Narrow" panose="020B0004020202020204" pitchFamily="34" charset="0"/>
                        </a:rPr>
                        <a:t>SP Narine</a:t>
                      </a:r>
                    </a:p>
                  </a:txBody>
                  <a:tcPr marL="15142" marR="15142" marT="15142"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2200" b="0" i="0" u="none" strike="noStrike">
                          <a:solidFill>
                            <a:srgbClr val="000000"/>
                          </a:solidFill>
                          <a:effectLst/>
                          <a:latin typeface="Aptos Narrow" panose="020B0004020202020204" pitchFamily="34" charset="0"/>
                        </a:rPr>
                        <a:t>19.75</a:t>
                      </a:r>
                    </a:p>
                  </a:txBody>
                  <a:tcPr marL="15142" marR="15142" marT="151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2200" b="0" i="0" u="none" strike="noStrike">
                          <a:solidFill>
                            <a:srgbClr val="000000"/>
                          </a:solidFill>
                          <a:effectLst/>
                          <a:latin typeface="Aptos Narrow" panose="020B0004020202020204" pitchFamily="34" charset="0"/>
                        </a:rPr>
                        <a:t>155</a:t>
                      </a:r>
                    </a:p>
                  </a:txBody>
                  <a:tcPr marL="15142" marR="15142" marT="15142"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7991098"/>
                  </a:ext>
                </a:extLst>
              </a:tr>
              <a:tr h="420959">
                <a:tc>
                  <a:txBody>
                    <a:bodyPr/>
                    <a:lstStyle/>
                    <a:p>
                      <a:pPr algn="ctr" fontAlgn="ctr"/>
                      <a:r>
                        <a:rPr lang="en-IN" sz="2200" b="0" i="0" u="none" strike="noStrike">
                          <a:solidFill>
                            <a:srgbClr val="000000"/>
                          </a:solidFill>
                          <a:effectLst/>
                          <a:highlight>
                            <a:srgbClr val="D9D9D9"/>
                          </a:highlight>
                          <a:latin typeface="Aptos Narrow" panose="020B0004020202020204" pitchFamily="34" charset="0"/>
                        </a:rPr>
                        <a:t>HH Pandya</a:t>
                      </a:r>
                    </a:p>
                  </a:txBody>
                  <a:tcPr marL="15142" marR="15142" marT="15142"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2200" b="0" i="0" u="none" strike="noStrike">
                          <a:solidFill>
                            <a:srgbClr val="000000"/>
                          </a:solidFill>
                          <a:effectLst/>
                          <a:highlight>
                            <a:srgbClr val="D9D9D9"/>
                          </a:highlight>
                          <a:latin typeface="Aptos Narrow" panose="020B0004020202020204" pitchFamily="34" charset="0"/>
                        </a:rPr>
                        <a:t>20.31</a:t>
                      </a:r>
                    </a:p>
                  </a:txBody>
                  <a:tcPr marL="15142" marR="15142" marT="151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2200" b="0" i="0" u="none" strike="noStrike">
                          <a:solidFill>
                            <a:srgbClr val="000000"/>
                          </a:solidFill>
                          <a:effectLst/>
                          <a:highlight>
                            <a:srgbClr val="D9D9D9"/>
                          </a:highlight>
                          <a:latin typeface="Aptos Narrow" panose="020B0004020202020204" pitchFamily="34" charset="0"/>
                        </a:rPr>
                        <a:t>150</a:t>
                      </a:r>
                    </a:p>
                  </a:txBody>
                  <a:tcPr marL="15142" marR="15142" marT="15142"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897683219"/>
                  </a:ext>
                </a:extLst>
              </a:tr>
              <a:tr h="420959">
                <a:tc>
                  <a:txBody>
                    <a:bodyPr/>
                    <a:lstStyle/>
                    <a:p>
                      <a:pPr algn="ctr" fontAlgn="ctr"/>
                      <a:r>
                        <a:rPr lang="en-IN" sz="2200" b="0" i="0" u="none" strike="noStrike">
                          <a:solidFill>
                            <a:srgbClr val="000000"/>
                          </a:solidFill>
                          <a:effectLst/>
                          <a:latin typeface="Aptos Narrow" panose="020B0004020202020204" pitchFamily="34" charset="0"/>
                        </a:rPr>
                        <a:t>GJ Maxwell</a:t>
                      </a:r>
                    </a:p>
                  </a:txBody>
                  <a:tcPr marL="15142" marR="15142" marT="15142"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2200" b="0" i="0" u="none" strike="noStrike">
                          <a:solidFill>
                            <a:srgbClr val="000000"/>
                          </a:solidFill>
                          <a:effectLst/>
                          <a:latin typeface="Aptos Narrow" panose="020B0004020202020204" pitchFamily="34" charset="0"/>
                        </a:rPr>
                        <a:t>27.9</a:t>
                      </a:r>
                    </a:p>
                  </a:txBody>
                  <a:tcPr marL="15142" marR="15142" marT="151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2200" b="0" i="0" u="none" strike="noStrike">
                          <a:solidFill>
                            <a:srgbClr val="000000"/>
                          </a:solidFill>
                          <a:effectLst/>
                          <a:latin typeface="Aptos Narrow" panose="020B0004020202020204" pitchFamily="34" charset="0"/>
                        </a:rPr>
                        <a:t>148</a:t>
                      </a:r>
                    </a:p>
                  </a:txBody>
                  <a:tcPr marL="15142" marR="15142" marT="15142"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85570413"/>
                  </a:ext>
                </a:extLst>
              </a:tr>
              <a:tr h="420959">
                <a:tc>
                  <a:txBody>
                    <a:bodyPr/>
                    <a:lstStyle/>
                    <a:p>
                      <a:pPr algn="ctr" fontAlgn="ctr"/>
                      <a:r>
                        <a:rPr lang="en-IN" sz="2200" b="0" i="0" u="none" strike="noStrike">
                          <a:solidFill>
                            <a:srgbClr val="000000"/>
                          </a:solidFill>
                          <a:effectLst/>
                          <a:highlight>
                            <a:srgbClr val="D9D9D9"/>
                          </a:highlight>
                          <a:latin typeface="Aptos Narrow" panose="020B0004020202020204" pitchFamily="34" charset="0"/>
                        </a:rPr>
                        <a:t>KA Pollard</a:t>
                      </a:r>
                    </a:p>
                  </a:txBody>
                  <a:tcPr marL="15142" marR="15142" marT="15142"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2200" b="0" i="0" u="none" strike="noStrike">
                          <a:solidFill>
                            <a:srgbClr val="000000"/>
                          </a:solidFill>
                          <a:effectLst/>
                          <a:highlight>
                            <a:srgbClr val="D9D9D9"/>
                          </a:highlight>
                          <a:latin typeface="Aptos Narrow" panose="020B0004020202020204" pitchFamily="34" charset="0"/>
                        </a:rPr>
                        <a:t>19.92</a:t>
                      </a:r>
                    </a:p>
                  </a:txBody>
                  <a:tcPr marL="15142" marR="15142" marT="151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2200" b="0" i="0" u="none" strike="noStrike">
                          <a:solidFill>
                            <a:srgbClr val="000000"/>
                          </a:solidFill>
                          <a:effectLst/>
                          <a:highlight>
                            <a:srgbClr val="D9D9D9"/>
                          </a:highlight>
                          <a:latin typeface="Aptos Narrow" panose="020B0004020202020204" pitchFamily="34" charset="0"/>
                        </a:rPr>
                        <a:t>143</a:t>
                      </a:r>
                    </a:p>
                  </a:txBody>
                  <a:tcPr marL="15142" marR="15142" marT="15142"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48665788"/>
                  </a:ext>
                </a:extLst>
              </a:tr>
              <a:tr h="420959">
                <a:tc>
                  <a:txBody>
                    <a:bodyPr/>
                    <a:lstStyle/>
                    <a:p>
                      <a:pPr algn="ctr" fontAlgn="ctr"/>
                      <a:r>
                        <a:rPr lang="en-IN" sz="2200" b="0" i="0" u="none" strike="noStrike">
                          <a:solidFill>
                            <a:srgbClr val="000000"/>
                          </a:solidFill>
                          <a:effectLst/>
                          <a:latin typeface="Aptos Narrow" panose="020B0004020202020204" pitchFamily="34" charset="0"/>
                        </a:rPr>
                        <a:t>CH Gayle</a:t>
                      </a:r>
                    </a:p>
                  </a:txBody>
                  <a:tcPr marL="15142" marR="15142" marT="15142"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2200" b="0" i="0" u="none" strike="noStrike">
                          <a:solidFill>
                            <a:srgbClr val="000000"/>
                          </a:solidFill>
                          <a:effectLst/>
                          <a:latin typeface="Aptos Narrow" panose="020B0004020202020204" pitchFamily="34" charset="0"/>
                        </a:rPr>
                        <a:t>30.74</a:t>
                      </a:r>
                    </a:p>
                  </a:txBody>
                  <a:tcPr marL="15142" marR="15142" marT="151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2200" b="0" i="0" u="none" strike="noStrike">
                          <a:solidFill>
                            <a:srgbClr val="000000"/>
                          </a:solidFill>
                          <a:effectLst/>
                          <a:latin typeface="Aptos Narrow" panose="020B0004020202020204" pitchFamily="34" charset="0"/>
                        </a:rPr>
                        <a:t>142</a:t>
                      </a:r>
                    </a:p>
                  </a:txBody>
                  <a:tcPr marL="15142" marR="15142" marT="15142"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34519654"/>
                  </a:ext>
                </a:extLst>
              </a:tr>
              <a:tr h="420959">
                <a:tc>
                  <a:txBody>
                    <a:bodyPr/>
                    <a:lstStyle/>
                    <a:p>
                      <a:pPr algn="ctr" fontAlgn="ctr"/>
                      <a:r>
                        <a:rPr lang="en-IN" sz="2200" b="0" i="0" u="none" strike="noStrike">
                          <a:solidFill>
                            <a:srgbClr val="000000"/>
                          </a:solidFill>
                          <a:effectLst/>
                          <a:highlight>
                            <a:srgbClr val="D9D9D9"/>
                          </a:highlight>
                          <a:latin typeface="Aptos Narrow" panose="020B0004020202020204" pitchFamily="34" charset="0"/>
                        </a:rPr>
                        <a:t>YK Pathan</a:t>
                      </a:r>
                    </a:p>
                  </a:txBody>
                  <a:tcPr marL="15142" marR="15142" marT="15142"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2200" b="0" i="0" u="none" strike="noStrike">
                          <a:solidFill>
                            <a:srgbClr val="000000"/>
                          </a:solidFill>
                          <a:effectLst/>
                          <a:highlight>
                            <a:srgbClr val="D9D9D9"/>
                          </a:highlight>
                          <a:latin typeface="Aptos Narrow" panose="020B0004020202020204" pitchFamily="34" charset="0"/>
                        </a:rPr>
                        <a:t>25.74</a:t>
                      </a:r>
                    </a:p>
                  </a:txBody>
                  <a:tcPr marL="15142" marR="15142" marT="151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2200" b="0" i="0" u="none" strike="noStrike">
                          <a:solidFill>
                            <a:srgbClr val="000000"/>
                          </a:solidFill>
                          <a:effectLst/>
                          <a:highlight>
                            <a:srgbClr val="D9D9D9"/>
                          </a:highlight>
                          <a:latin typeface="Aptos Narrow" panose="020B0004020202020204" pitchFamily="34" charset="0"/>
                        </a:rPr>
                        <a:t>137</a:t>
                      </a:r>
                    </a:p>
                  </a:txBody>
                  <a:tcPr marL="15142" marR="15142" marT="15142"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374012492"/>
                  </a:ext>
                </a:extLst>
              </a:tr>
              <a:tr h="420959">
                <a:tc>
                  <a:txBody>
                    <a:bodyPr/>
                    <a:lstStyle/>
                    <a:p>
                      <a:pPr algn="ctr" fontAlgn="ctr"/>
                      <a:r>
                        <a:rPr lang="en-IN" sz="2200" b="0" i="0" u="none" strike="noStrike">
                          <a:solidFill>
                            <a:srgbClr val="000000"/>
                          </a:solidFill>
                          <a:effectLst/>
                          <a:latin typeface="Aptos Narrow" panose="020B0004020202020204" pitchFamily="34" charset="0"/>
                        </a:rPr>
                        <a:t>KH Pandya</a:t>
                      </a:r>
                    </a:p>
                  </a:txBody>
                  <a:tcPr marL="15142" marR="15142" marT="15142"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2200" b="0" i="0" u="none" strike="noStrike">
                          <a:solidFill>
                            <a:srgbClr val="000000"/>
                          </a:solidFill>
                          <a:effectLst/>
                          <a:latin typeface="Aptos Narrow" panose="020B0004020202020204" pitchFamily="34" charset="0"/>
                        </a:rPr>
                        <a:t>26.18</a:t>
                      </a:r>
                    </a:p>
                  </a:txBody>
                  <a:tcPr marL="15142" marR="15142" marT="151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2200" b="0" i="0" u="none" strike="noStrike">
                          <a:solidFill>
                            <a:srgbClr val="000000"/>
                          </a:solidFill>
                          <a:effectLst/>
                          <a:latin typeface="Aptos Narrow" panose="020B0004020202020204" pitchFamily="34" charset="0"/>
                        </a:rPr>
                        <a:t>137</a:t>
                      </a:r>
                    </a:p>
                  </a:txBody>
                  <a:tcPr marL="15142" marR="15142" marT="15142"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52344577"/>
                  </a:ext>
                </a:extLst>
              </a:tr>
              <a:tr h="420959">
                <a:tc>
                  <a:txBody>
                    <a:bodyPr/>
                    <a:lstStyle/>
                    <a:p>
                      <a:pPr algn="ctr" fontAlgn="ctr"/>
                      <a:r>
                        <a:rPr lang="en-IN" sz="2200" b="0" i="0" u="none" strike="noStrike">
                          <a:solidFill>
                            <a:srgbClr val="000000"/>
                          </a:solidFill>
                          <a:effectLst/>
                          <a:highlight>
                            <a:srgbClr val="D9D9D9"/>
                          </a:highlight>
                          <a:latin typeface="Aptos Narrow" panose="020B0004020202020204" pitchFamily="34" charset="0"/>
                        </a:rPr>
                        <a:t>JA Morkel</a:t>
                      </a:r>
                    </a:p>
                  </a:txBody>
                  <a:tcPr marL="15142" marR="15142" marT="15142"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2200" b="0" i="0" u="none" strike="noStrike">
                          <a:solidFill>
                            <a:srgbClr val="000000"/>
                          </a:solidFill>
                          <a:effectLst/>
                          <a:highlight>
                            <a:srgbClr val="D9D9D9"/>
                          </a:highlight>
                          <a:latin typeface="Aptos Narrow" panose="020B0004020202020204" pitchFamily="34" charset="0"/>
                        </a:rPr>
                        <a:t>18.82</a:t>
                      </a:r>
                    </a:p>
                  </a:txBody>
                  <a:tcPr marL="15142" marR="15142" marT="151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2200" b="0" i="0" u="none" strike="noStrike">
                          <a:solidFill>
                            <a:srgbClr val="000000"/>
                          </a:solidFill>
                          <a:effectLst/>
                          <a:highlight>
                            <a:srgbClr val="D9D9D9"/>
                          </a:highlight>
                          <a:latin typeface="Aptos Narrow" panose="020B0004020202020204" pitchFamily="34" charset="0"/>
                        </a:rPr>
                        <a:t>136</a:t>
                      </a:r>
                    </a:p>
                  </a:txBody>
                  <a:tcPr marL="15142" marR="15142" marT="15142"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521282476"/>
                  </a:ext>
                </a:extLst>
              </a:tr>
              <a:tr h="420959">
                <a:tc>
                  <a:txBody>
                    <a:bodyPr/>
                    <a:lstStyle/>
                    <a:p>
                      <a:pPr algn="ctr" fontAlgn="ctr"/>
                      <a:r>
                        <a:rPr lang="en-IN" sz="2200" b="0" i="0" u="none" strike="noStrike">
                          <a:solidFill>
                            <a:srgbClr val="000000"/>
                          </a:solidFill>
                          <a:effectLst/>
                          <a:latin typeface="Aptos Narrow" panose="020B0004020202020204" pitchFamily="34" charset="0"/>
                        </a:rPr>
                        <a:t>ST Jayasuriya</a:t>
                      </a:r>
                    </a:p>
                  </a:txBody>
                  <a:tcPr marL="15142" marR="15142" marT="15142"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2200" b="0" i="0" u="none" strike="noStrike">
                          <a:solidFill>
                            <a:srgbClr val="000000"/>
                          </a:solidFill>
                          <a:effectLst/>
                          <a:latin typeface="Aptos Narrow" panose="020B0004020202020204" pitchFamily="34" charset="0"/>
                        </a:rPr>
                        <a:t>18.81</a:t>
                      </a:r>
                    </a:p>
                  </a:txBody>
                  <a:tcPr marL="15142" marR="15142" marT="15142"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2200" b="0" i="0" u="none" strike="noStrike">
                          <a:solidFill>
                            <a:srgbClr val="000000"/>
                          </a:solidFill>
                          <a:effectLst/>
                          <a:latin typeface="Aptos Narrow" panose="020B0004020202020204" pitchFamily="34" charset="0"/>
                        </a:rPr>
                        <a:t>134</a:t>
                      </a:r>
                    </a:p>
                  </a:txBody>
                  <a:tcPr marL="15142" marR="15142" marT="15142"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14319271"/>
                  </a:ext>
                </a:extLst>
              </a:tr>
            </a:tbl>
          </a:graphicData>
        </a:graphic>
      </p:graphicFrame>
    </p:spTree>
    <p:extLst>
      <p:ext uri="{BB962C8B-B14F-4D97-AF65-F5344CB8AC3E}">
        <p14:creationId xmlns:p14="http://schemas.microsoft.com/office/powerpoint/2010/main" val="9927248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4C674C-B25F-EABE-BFD5-7B72867EBE7C}"/>
              </a:ext>
            </a:extLst>
          </p:cNvPr>
          <p:cNvSpPr>
            <a:spLocks noGrp="1"/>
          </p:cNvSpPr>
          <p:nvPr>
            <p:ph type="title"/>
          </p:nvPr>
        </p:nvSpPr>
        <p:spPr>
          <a:xfrm>
            <a:off x="841248" y="256032"/>
            <a:ext cx="10506456" cy="1014984"/>
          </a:xfrm>
        </p:spPr>
        <p:txBody>
          <a:bodyPr anchor="b">
            <a:normAutofit/>
          </a:bodyPr>
          <a:lstStyle/>
          <a:p>
            <a:r>
              <a:rPr lang="en-IN"/>
              <a:t>Task – 6 Visualization</a:t>
            </a:r>
            <a:endParaRPr lang="en-IN" dirty="0"/>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Content Placeholder 3">
            <a:extLst>
              <a:ext uri="{FF2B5EF4-FFF2-40B4-BE49-F238E27FC236}">
                <a16:creationId xmlns:a16="http://schemas.microsoft.com/office/drawing/2014/main" id="{D826AE0B-B19B-0A5F-BA0F-C2E148F2F138}"/>
              </a:ext>
            </a:extLst>
          </p:cNvPr>
          <p:cNvGraphicFramePr>
            <a:graphicFrameLocks noGrp="1"/>
          </p:cNvGraphicFramePr>
          <p:nvPr>
            <p:ph idx="1"/>
            <p:extLst>
              <p:ext uri="{D42A27DB-BD31-4B8C-83A1-F6EECF244321}">
                <p14:modId xmlns:p14="http://schemas.microsoft.com/office/powerpoint/2010/main" val="987711527"/>
              </p:ext>
            </p:extLst>
          </p:nvPr>
        </p:nvGraphicFramePr>
        <p:xfrm>
          <a:off x="838200" y="1926266"/>
          <a:ext cx="10515600" cy="435752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83826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89E395D0-C8D0-11E1-4DC2-125000C23296}"/>
              </a:ext>
            </a:extLst>
          </p:cNvPr>
          <p:cNvSpPr>
            <a:spLocks noGrp="1"/>
          </p:cNvSpPr>
          <p:nvPr>
            <p:ph type="title"/>
          </p:nvPr>
        </p:nvSpPr>
        <p:spPr>
          <a:xfrm>
            <a:off x="479394" y="1070800"/>
            <a:ext cx="3939688" cy="5583126"/>
          </a:xfrm>
        </p:spPr>
        <p:txBody>
          <a:bodyPr>
            <a:normAutofit/>
          </a:bodyPr>
          <a:lstStyle/>
          <a:p>
            <a:pPr algn="r"/>
            <a:r>
              <a:rPr lang="en-IN"/>
              <a:t>Task – 7   </a:t>
            </a:r>
            <a:r>
              <a:rPr lang="en-US"/>
              <a:t>Criteria for Choosing the Best Wicketkeepers:</a:t>
            </a:r>
            <a:endParaRPr lang="en-IN"/>
          </a:p>
        </p:txBody>
      </p:sp>
      <p:cxnSp>
        <p:nvCxnSpPr>
          <p:cNvPr id="41" name="Straight Connector 4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7070B6DC-6F74-6A3A-86B2-DAF7B7EB196B}"/>
              </a:ext>
            </a:extLst>
          </p:cNvPr>
          <p:cNvGraphicFramePr>
            <a:graphicFrameLocks noGrp="1"/>
          </p:cNvGraphicFramePr>
          <p:nvPr>
            <p:ph idx="1"/>
            <p:extLst>
              <p:ext uri="{D42A27DB-BD31-4B8C-83A1-F6EECF244321}">
                <p14:modId xmlns:p14="http://schemas.microsoft.com/office/powerpoint/2010/main" val="858926933"/>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01836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0AE394F-AFF1-4485-AF1F-7387A2F04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People Discussing">
            <a:extLst>
              <a:ext uri="{FF2B5EF4-FFF2-40B4-BE49-F238E27FC236}">
                <a16:creationId xmlns:a16="http://schemas.microsoft.com/office/drawing/2014/main" id="{7DADE650-6EFD-C292-CFCA-22C3E7A0EB5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6096" y="-2347"/>
            <a:ext cx="12191999" cy="6857990"/>
          </a:xfrm>
          <a:prstGeom prst="rect">
            <a:avLst/>
          </a:prstGeom>
        </p:spPr>
      </p:pic>
      <p:sp>
        <p:nvSpPr>
          <p:cNvPr id="10" name="Rectangle 9">
            <a:extLst>
              <a:ext uri="{FF2B5EF4-FFF2-40B4-BE49-F238E27FC236}">
                <a16:creationId xmlns:a16="http://schemas.microsoft.com/office/drawing/2014/main" id="{5683D043-25BB-4AC9-8130-641179672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3323345"/>
          </a:xfrm>
          <a:prstGeom prst="rect">
            <a:avLst/>
          </a:prstGeom>
          <a:gradFill flip="none" rotWithShape="1">
            <a:gsLst>
              <a:gs pos="57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4D93D8-64B4-F78A-2C1E-EA0B40A7D34A}"/>
              </a:ext>
            </a:extLst>
          </p:cNvPr>
          <p:cNvSpPr>
            <a:spLocks noGrp="1"/>
          </p:cNvSpPr>
          <p:nvPr>
            <p:ph type="title"/>
          </p:nvPr>
        </p:nvSpPr>
        <p:spPr>
          <a:xfrm>
            <a:off x="3303058" y="3138158"/>
            <a:ext cx="10656891" cy="3902673"/>
          </a:xfrm>
        </p:spPr>
        <p:txBody>
          <a:bodyPr vert="horz" lIns="91440" tIns="45720" rIns="91440" bIns="45720" rtlCol="0" anchor="t">
            <a:normAutofit/>
          </a:bodyPr>
          <a:lstStyle/>
          <a:p>
            <a:r>
              <a:rPr lang="en-US" sz="5200" dirty="0">
                <a:solidFill>
                  <a:srgbClr val="FFFFFF"/>
                </a:solidFill>
              </a:rPr>
              <a:t>Additional Questions</a:t>
            </a:r>
          </a:p>
        </p:txBody>
      </p:sp>
      <p:sp>
        <p:nvSpPr>
          <p:cNvPr id="12" name="Rectangle 11">
            <a:extLst>
              <a:ext uri="{FF2B5EF4-FFF2-40B4-BE49-F238E27FC236}">
                <a16:creationId xmlns:a16="http://schemas.microsoft.com/office/drawing/2014/main" id="{AA61CCAC-6875-474C-8E9E-F57ABF078C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47" y="4704862"/>
            <a:ext cx="12191999" cy="2155484"/>
          </a:xfrm>
          <a:prstGeom prst="rect">
            <a:avLst/>
          </a:prstGeom>
          <a:gradFill flip="none" rotWithShape="1">
            <a:gsLst>
              <a:gs pos="59000">
                <a:srgbClr val="000000">
                  <a:alpha val="30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4709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BE097-3237-6BD9-439E-D7B435E7E296}"/>
              </a:ext>
            </a:extLst>
          </p:cNvPr>
          <p:cNvSpPr>
            <a:spLocks noGrp="1"/>
          </p:cNvSpPr>
          <p:nvPr>
            <p:ph type="title"/>
          </p:nvPr>
        </p:nvSpPr>
        <p:spPr>
          <a:xfrm>
            <a:off x="876693" y="741391"/>
            <a:ext cx="3455821" cy="1616203"/>
          </a:xfrm>
        </p:spPr>
        <p:txBody>
          <a:bodyPr anchor="b">
            <a:normAutofit/>
          </a:bodyPr>
          <a:lstStyle/>
          <a:p>
            <a:r>
              <a:rPr lang="en-US" sz="2700" dirty="0"/>
              <a:t>1. Get the count of cities that have hosted an IPL match</a:t>
            </a:r>
            <a:br>
              <a:rPr lang="en-US" sz="2700" dirty="0"/>
            </a:br>
            <a:endParaRPr lang="en-IN" sz="2700" dirty="0"/>
          </a:p>
        </p:txBody>
      </p:sp>
      <p:sp>
        <p:nvSpPr>
          <p:cNvPr id="3" name="Content Placeholder 2">
            <a:extLst>
              <a:ext uri="{FF2B5EF4-FFF2-40B4-BE49-F238E27FC236}">
                <a16:creationId xmlns:a16="http://schemas.microsoft.com/office/drawing/2014/main" id="{D07A3D9B-5C2C-5F0D-BCB2-544E10B09E71}"/>
              </a:ext>
            </a:extLst>
          </p:cNvPr>
          <p:cNvSpPr>
            <a:spLocks noGrp="1"/>
          </p:cNvSpPr>
          <p:nvPr>
            <p:ph idx="1"/>
          </p:nvPr>
        </p:nvSpPr>
        <p:spPr>
          <a:xfrm>
            <a:off x="876693" y="2533476"/>
            <a:ext cx="3455821" cy="3447832"/>
          </a:xfrm>
        </p:spPr>
        <p:txBody>
          <a:bodyPr anchor="t">
            <a:normAutofit/>
          </a:bodyPr>
          <a:lstStyle/>
          <a:p>
            <a:pPr marL="0" indent="0">
              <a:buNone/>
            </a:pPr>
            <a:endParaRPr lang="en-US" sz="2000" dirty="0"/>
          </a:p>
          <a:p>
            <a:r>
              <a:rPr lang="en-US" sz="2000" dirty="0"/>
              <a:t>Query</a:t>
            </a:r>
          </a:p>
          <a:p>
            <a:pPr marL="0" indent="0">
              <a:buNone/>
            </a:pPr>
            <a:r>
              <a:rPr lang="en-US" sz="2000" dirty="0"/>
              <a:t>Select count(Distinct(city)) As </a:t>
            </a:r>
            <a:r>
              <a:rPr lang="en-US" sz="2000" dirty="0" err="1"/>
              <a:t>Count_Of_city</a:t>
            </a:r>
            <a:r>
              <a:rPr lang="en-US" sz="2000" dirty="0"/>
              <a:t> from </a:t>
            </a:r>
            <a:r>
              <a:rPr lang="en-US" sz="2000" dirty="0" err="1"/>
              <a:t>IPL_Matches</a:t>
            </a:r>
            <a:r>
              <a:rPr lang="en-US" sz="2000" dirty="0"/>
              <a:t>;</a:t>
            </a:r>
          </a:p>
          <a:p>
            <a:pPr marL="0" indent="0">
              <a:buNone/>
            </a:pPr>
            <a:endParaRPr lang="en-IN" sz="2000" dirty="0"/>
          </a:p>
          <a:p>
            <a:pPr marL="0" indent="0">
              <a:buNone/>
            </a:pPr>
            <a:r>
              <a:rPr lang="en-IN" sz="2000" dirty="0"/>
              <a:t>	</a:t>
            </a:r>
            <a:endParaRPr lang="en-US" sz="2000" dirty="0"/>
          </a:p>
        </p:txBody>
      </p:sp>
      <p:pic>
        <p:nvPicPr>
          <p:cNvPr id="5" name="Picture 4">
            <a:extLst>
              <a:ext uri="{FF2B5EF4-FFF2-40B4-BE49-F238E27FC236}">
                <a16:creationId xmlns:a16="http://schemas.microsoft.com/office/drawing/2014/main" id="{F1973C17-3E59-F0B0-CC05-814E2A476DC9}"/>
              </a:ext>
            </a:extLst>
          </p:cNvPr>
          <p:cNvPicPr>
            <a:picLocks noChangeAspect="1"/>
          </p:cNvPicPr>
          <p:nvPr/>
        </p:nvPicPr>
        <p:blipFill>
          <a:blip r:embed="rId2"/>
          <a:stretch>
            <a:fillRect/>
          </a:stretch>
        </p:blipFill>
        <p:spPr>
          <a:xfrm>
            <a:off x="4987672" y="1944539"/>
            <a:ext cx="6389346" cy="2978232"/>
          </a:xfrm>
          <a:prstGeom prst="rect">
            <a:avLst/>
          </a:prstGeom>
        </p:spPr>
      </p:pic>
      <p:grpSp>
        <p:nvGrpSpPr>
          <p:cNvPr id="34" name="Group 33">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35" name="Rectangle 34">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203084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oup of men wearing sports uniforms&#10;&#10;Description automatically generated">
            <a:extLst>
              <a:ext uri="{FF2B5EF4-FFF2-40B4-BE49-F238E27FC236}">
                <a16:creationId xmlns:a16="http://schemas.microsoft.com/office/drawing/2014/main" id="{F4C05A2C-300B-A8CD-7547-DFAC91C88509}"/>
              </a:ext>
            </a:extLst>
          </p:cNvPr>
          <p:cNvPicPr>
            <a:picLocks noChangeAspect="1"/>
          </p:cNvPicPr>
          <p:nvPr/>
        </p:nvPicPr>
        <p:blipFill rotWithShape="1">
          <a:blip r:embed="rId2"/>
          <a:srcRect t="26950" b="26595"/>
          <a:stretch/>
        </p:blipFill>
        <p:spPr>
          <a:xfrm>
            <a:off x="2555441" y="10"/>
            <a:ext cx="9669642" cy="6857990"/>
          </a:xfrm>
          <a:prstGeom prst="rect">
            <a:avLst/>
          </a:prstGeom>
        </p:spPr>
      </p:pic>
      <p:sp>
        <p:nvSpPr>
          <p:cNvPr id="52" name="Rectangle 5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44424E-EB4C-956E-F832-85AB9D4B5770}"/>
              </a:ext>
            </a:extLst>
          </p:cNvPr>
          <p:cNvSpPr>
            <a:spLocks noGrp="1"/>
          </p:cNvSpPr>
          <p:nvPr>
            <p:ph type="title"/>
          </p:nvPr>
        </p:nvSpPr>
        <p:spPr>
          <a:xfrm>
            <a:off x="838200" y="365125"/>
            <a:ext cx="3822189" cy="1899912"/>
          </a:xfrm>
        </p:spPr>
        <p:txBody>
          <a:bodyPr>
            <a:noAutofit/>
          </a:bodyPr>
          <a:lstStyle/>
          <a:p>
            <a:r>
              <a:rPr lang="en-IN" sz="1800" dirty="0"/>
              <a:t>2. </a:t>
            </a:r>
            <a:r>
              <a:rPr lang="en-US" sz="1800" dirty="0"/>
              <a:t>Create table deliveries_v02 with all the columns of the table ‘deliveries’ and an additional</a:t>
            </a:r>
            <a:br>
              <a:rPr lang="en-US" sz="1800" dirty="0"/>
            </a:br>
            <a:r>
              <a:rPr lang="en-US" sz="1800" dirty="0"/>
              <a:t>column </a:t>
            </a:r>
            <a:r>
              <a:rPr lang="en-US" sz="1800" dirty="0" err="1"/>
              <a:t>ball_result</a:t>
            </a:r>
            <a:r>
              <a:rPr lang="en-US" sz="1800" dirty="0"/>
              <a:t> containing values boundary, dot or other depending on the </a:t>
            </a:r>
            <a:r>
              <a:rPr lang="en-US" sz="1800" dirty="0" err="1"/>
              <a:t>total_run</a:t>
            </a:r>
            <a:br>
              <a:rPr lang="en-US" sz="1800" dirty="0"/>
            </a:br>
            <a:r>
              <a:rPr lang="en-US" sz="1800" dirty="0"/>
              <a:t>(boundary for &gt;= 4, dot for 0 and other for any other number)</a:t>
            </a:r>
            <a:endParaRPr lang="en-IN" sz="1800" dirty="0"/>
          </a:p>
        </p:txBody>
      </p:sp>
      <p:sp>
        <p:nvSpPr>
          <p:cNvPr id="3" name="Content Placeholder 2">
            <a:extLst>
              <a:ext uri="{FF2B5EF4-FFF2-40B4-BE49-F238E27FC236}">
                <a16:creationId xmlns:a16="http://schemas.microsoft.com/office/drawing/2014/main" id="{FCEB4855-DBD7-6812-3922-C3CFA4FDAB0B}"/>
              </a:ext>
            </a:extLst>
          </p:cNvPr>
          <p:cNvSpPr>
            <a:spLocks noGrp="1"/>
          </p:cNvSpPr>
          <p:nvPr>
            <p:ph idx="1"/>
          </p:nvPr>
        </p:nvSpPr>
        <p:spPr>
          <a:xfrm>
            <a:off x="838199" y="3115228"/>
            <a:ext cx="3822189" cy="3742762"/>
          </a:xfrm>
        </p:spPr>
        <p:txBody>
          <a:bodyPr>
            <a:normAutofit/>
          </a:bodyPr>
          <a:lstStyle/>
          <a:p>
            <a:pPr marL="0" indent="0">
              <a:buNone/>
            </a:pPr>
            <a:r>
              <a:rPr lang="en-US" sz="1600" dirty="0"/>
              <a:t>with Deliveries_v02 as </a:t>
            </a:r>
          </a:p>
          <a:p>
            <a:pPr marL="0" indent="0">
              <a:buNone/>
            </a:pPr>
            <a:r>
              <a:rPr lang="en-US" sz="1600" dirty="0"/>
              <a:t>( select * ,</a:t>
            </a:r>
          </a:p>
          <a:p>
            <a:pPr marL="0" indent="0">
              <a:buNone/>
            </a:pPr>
            <a:r>
              <a:rPr lang="en-US" sz="1600" dirty="0"/>
              <a:t>(case when </a:t>
            </a:r>
            <a:r>
              <a:rPr lang="en-US" sz="1600" dirty="0" err="1"/>
              <a:t>total_run</a:t>
            </a:r>
            <a:r>
              <a:rPr lang="en-US" sz="1600" dirty="0"/>
              <a:t> &gt;= 4 then 'Boundary' When </a:t>
            </a:r>
            <a:r>
              <a:rPr lang="en-US" sz="1600" dirty="0" err="1"/>
              <a:t>total_run</a:t>
            </a:r>
            <a:r>
              <a:rPr lang="en-US" sz="1600" dirty="0"/>
              <a:t> = 0 then 'Dot' else 'Other' end ) As </a:t>
            </a:r>
            <a:r>
              <a:rPr lang="en-US" sz="1600" dirty="0" err="1"/>
              <a:t>Ball_result</a:t>
            </a:r>
            <a:r>
              <a:rPr lang="en-US" sz="1600" dirty="0"/>
              <a:t> from IPL_BALL)	  </a:t>
            </a:r>
          </a:p>
          <a:p>
            <a:pPr marL="0" indent="0">
              <a:buNone/>
            </a:pPr>
            <a:r>
              <a:rPr lang="en-US" sz="1600" dirty="0"/>
              <a:t>Select * from Deliveries_v02;</a:t>
            </a:r>
            <a:endParaRPr lang="en-IN" sz="1600" dirty="0"/>
          </a:p>
        </p:txBody>
      </p:sp>
    </p:spTree>
    <p:extLst>
      <p:ext uri="{BB962C8B-B14F-4D97-AF65-F5344CB8AC3E}">
        <p14:creationId xmlns:p14="http://schemas.microsoft.com/office/powerpoint/2010/main" val="4134097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ADF06E-3024-9C0E-3701-E25B9311B97C}"/>
              </a:ext>
            </a:extLst>
          </p:cNvPr>
          <p:cNvSpPr>
            <a:spLocks noGrp="1"/>
          </p:cNvSpPr>
          <p:nvPr>
            <p:ph type="title"/>
          </p:nvPr>
        </p:nvSpPr>
        <p:spPr>
          <a:xfrm>
            <a:off x="630936" y="639520"/>
            <a:ext cx="3429000" cy="1719072"/>
          </a:xfrm>
        </p:spPr>
        <p:txBody>
          <a:bodyPr anchor="b">
            <a:normAutofit/>
          </a:bodyPr>
          <a:lstStyle/>
          <a:p>
            <a:r>
              <a:rPr lang="en-IN" sz="2200" dirty="0"/>
              <a:t>3.</a:t>
            </a:r>
            <a:r>
              <a:rPr lang="en-US" sz="2200" dirty="0"/>
              <a:t> Write a query to fetch the total number of boundaries and dot balls from the deliveries_v02 table</a:t>
            </a:r>
            <a:endParaRPr lang="en-IN" sz="2200" dirty="0"/>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027170C-EC13-B72A-867E-5317B8F33BDC}"/>
              </a:ext>
            </a:extLst>
          </p:cNvPr>
          <p:cNvSpPr>
            <a:spLocks noGrp="1"/>
          </p:cNvSpPr>
          <p:nvPr>
            <p:ph idx="1"/>
          </p:nvPr>
        </p:nvSpPr>
        <p:spPr>
          <a:xfrm>
            <a:off x="630936" y="2807208"/>
            <a:ext cx="3429000" cy="3410712"/>
          </a:xfrm>
        </p:spPr>
        <p:txBody>
          <a:bodyPr anchor="t">
            <a:normAutofit/>
          </a:bodyPr>
          <a:lstStyle/>
          <a:p>
            <a:pPr marL="0" indent="0">
              <a:buNone/>
            </a:pPr>
            <a:r>
              <a:rPr lang="en-US" sz="2200" dirty="0"/>
              <a:t>SELECT </a:t>
            </a:r>
            <a:r>
              <a:rPr lang="en-US" sz="2200" dirty="0" err="1"/>
              <a:t>ball_result</a:t>
            </a:r>
            <a:r>
              <a:rPr lang="en-US" sz="2200" dirty="0"/>
              <a:t>, COUNT(</a:t>
            </a:r>
            <a:r>
              <a:rPr lang="en-US" sz="2200" dirty="0" err="1"/>
              <a:t>ball_result</a:t>
            </a:r>
            <a:r>
              <a:rPr lang="en-US" sz="2200" dirty="0"/>
              <a:t>) FROM deliveries_v02</a:t>
            </a:r>
          </a:p>
          <a:p>
            <a:pPr marL="0" indent="0">
              <a:buNone/>
            </a:pPr>
            <a:r>
              <a:rPr lang="en-US" sz="2200" dirty="0"/>
              <a:t>GROUP BY </a:t>
            </a:r>
            <a:r>
              <a:rPr lang="en-US" sz="2200" dirty="0" err="1"/>
              <a:t>ball_result</a:t>
            </a:r>
            <a:r>
              <a:rPr lang="en-US" sz="2200" dirty="0"/>
              <a:t> HAVING </a:t>
            </a:r>
            <a:r>
              <a:rPr lang="en-US" sz="2200" dirty="0" err="1"/>
              <a:t>ball_result</a:t>
            </a:r>
            <a:r>
              <a:rPr lang="en-US" sz="2200" dirty="0"/>
              <a:t> IN('Boundary', 'Dot' );</a:t>
            </a:r>
          </a:p>
          <a:p>
            <a:pPr marL="0" indent="0">
              <a:buNone/>
            </a:pPr>
            <a:endParaRPr lang="en-IN" sz="2200" dirty="0"/>
          </a:p>
        </p:txBody>
      </p:sp>
      <p:pic>
        <p:nvPicPr>
          <p:cNvPr id="6" name="Picture 5">
            <a:extLst>
              <a:ext uri="{FF2B5EF4-FFF2-40B4-BE49-F238E27FC236}">
                <a16:creationId xmlns:a16="http://schemas.microsoft.com/office/drawing/2014/main" id="{821E2D11-3918-12C9-E219-CFCA5F3F32B6}"/>
              </a:ext>
            </a:extLst>
          </p:cNvPr>
          <p:cNvPicPr>
            <a:picLocks noChangeAspect="1"/>
          </p:cNvPicPr>
          <p:nvPr/>
        </p:nvPicPr>
        <p:blipFill>
          <a:blip r:embed="rId2"/>
          <a:stretch>
            <a:fillRect/>
          </a:stretch>
        </p:blipFill>
        <p:spPr>
          <a:xfrm>
            <a:off x="5365387" y="1510596"/>
            <a:ext cx="6047771" cy="3499553"/>
          </a:xfrm>
          <a:prstGeom prst="rect">
            <a:avLst/>
          </a:prstGeom>
        </p:spPr>
      </p:pic>
    </p:spTree>
    <p:extLst>
      <p:ext uri="{BB962C8B-B14F-4D97-AF65-F5344CB8AC3E}">
        <p14:creationId xmlns:p14="http://schemas.microsoft.com/office/powerpoint/2010/main" val="33797580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1BDED99-B35B-4FEE-A274-8E8DB6FEEE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02473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7CB6A2B-0B2E-3EB7-D481-B61F1D7B8FEE}"/>
              </a:ext>
            </a:extLst>
          </p:cNvPr>
          <p:cNvPicPr>
            <a:picLocks noChangeAspect="1"/>
          </p:cNvPicPr>
          <p:nvPr/>
        </p:nvPicPr>
        <p:blipFill rotWithShape="1">
          <a:blip r:embed="rId2"/>
          <a:srcRect r="3767"/>
          <a:stretch/>
        </p:blipFill>
        <p:spPr>
          <a:xfrm>
            <a:off x="7968222" y="10"/>
            <a:ext cx="4223778" cy="6857990"/>
          </a:xfrm>
          <a:custGeom>
            <a:avLst/>
            <a:gdLst/>
            <a:ahLst/>
            <a:cxnLst/>
            <a:rect l="l" t="t" r="r" b="b"/>
            <a:pathLst>
              <a:path w="4223778" h="6865951">
                <a:moveTo>
                  <a:pt x="478794" y="0"/>
                </a:moveTo>
                <a:lnTo>
                  <a:pt x="4223778" y="0"/>
                </a:lnTo>
                <a:lnTo>
                  <a:pt x="4223778" y="6865951"/>
                </a:lnTo>
                <a:lnTo>
                  <a:pt x="52221" y="6865951"/>
                </a:lnTo>
                <a:lnTo>
                  <a:pt x="49989" y="6844695"/>
                </a:lnTo>
                <a:cubicBezTo>
                  <a:pt x="46440" y="6810509"/>
                  <a:pt x="42891" y="6776323"/>
                  <a:pt x="41304" y="6765443"/>
                </a:cubicBezTo>
                <a:cubicBezTo>
                  <a:pt x="35681" y="6732842"/>
                  <a:pt x="13533" y="6716945"/>
                  <a:pt x="11182" y="6694817"/>
                </a:cubicBezTo>
                <a:cubicBezTo>
                  <a:pt x="16764" y="6697663"/>
                  <a:pt x="14835" y="6635151"/>
                  <a:pt x="10913" y="6627127"/>
                </a:cubicBezTo>
                <a:cubicBezTo>
                  <a:pt x="19564" y="6579282"/>
                  <a:pt x="-12861" y="6585665"/>
                  <a:pt x="5999" y="6527525"/>
                </a:cubicBezTo>
                <a:cubicBezTo>
                  <a:pt x="12287" y="6468687"/>
                  <a:pt x="19003" y="6409739"/>
                  <a:pt x="7685" y="6346547"/>
                </a:cubicBezTo>
                <a:cubicBezTo>
                  <a:pt x="31149" y="6240430"/>
                  <a:pt x="5895" y="6134229"/>
                  <a:pt x="12535" y="6084924"/>
                </a:cubicBezTo>
                <a:cubicBezTo>
                  <a:pt x="14696" y="6024961"/>
                  <a:pt x="53867" y="6020785"/>
                  <a:pt x="45320" y="5989742"/>
                </a:cubicBezTo>
                <a:cubicBezTo>
                  <a:pt x="41264" y="5940899"/>
                  <a:pt x="43258" y="5932095"/>
                  <a:pt x="40418" y="5889597"/>
                </a:cubicBezTo>
                <a:cubicBezTo>
                  <a:pt x="20860" y="5848611"/>
                  <a:pt x="51187" y="5792775"/>
                  <a:pt x="49796" y="5755774"/>
                </a:cubicBezTo>
                <a:cubicBezTo>
                  <a:pt x="43522" y="5734342"/>
                  <a:pt x="37368" y="5692606"/>
                  <a:pt x="49956" y="5684909"/>
                </a:cubicBezTo>
                <a:cubicBezTo>
                  <a:pt x="52825" y="5660429"/>
                  <a:pt x="62553" y="5623499"/>
                  <a:pt x="67011" y="5608897"/>
                </a:cubicBezTo>
                <a:lnTo>
                  <a:pt x="76701" y="5597290"/>
                </a:lnTo>
                <a:cubicBezTo>
                  <a:pt x="87717" y="5587442"/>
                  <a:pt x="82431" y="5550877"/>
                  <a:pt x="89120" y="5529641"/>
                </a:cubicBezTo>
                <a:cubicBezTo>
                  <a:pt x="69291" y="5496375"/>
                  <a:pt x="118554" y="5526326"/>
                  <a:pt x="94330" y="5470852"/>
                </a:cubicBezTo>
                <a:cubicBezTo>
                  <a:pt x="95483" y="5449506"/>
                  <a:pt x="114690" y="5429653"/>
                  <a:pt x="116139" y="5390946"/>
                </a:cubicBezTo>
                <a:cubicBezTo>
                  <a:pt x="127589" y="5337323"/>
                  <a:pt x="132794" y="5338384"/>
                  <a:pt x="135560" y="5284344"/>
                </a:cubicBezTo>
                <a:cubicBezTo>
                  <a:pt x="143629" y="5226223"/>
                  <a:pt x="148113" y="5192743"/>
                  <a:pt x="158141" y="5143920"/>
                </a:cubicBezTo>
                <a:cubicBezTo>
                  <a:pt x="170128" y="5118849"/>
                  <a:pt x="159838" y="5102006"/>
                  <a:pt x="174950" y="5088188"/>
                </a:cubicBezTo>
                <a:cubicBezTo>
                  <a:pt x="197620" y="5107654"/>
                  <a:pt x="181875" y="4983257"/>
                  <a:pt x="203603" y="5010764"/>
                </a:cubicBezTo>
                <a:lnTo>
                  <a:pt x="258582" y="4919969"/>
                </a:lnTo>
                <a:cubicBezTo>
                  <a:pt x="238838" y="4883087"/>
                  <a:pt x="271098" y="4853332"/>
                  <a:pt x="287910" y="4849612"/>
                </a:cubicBezTo>
                <a:cubicBezTo>
                  <a:pt x="294156" y="4811643"/>
                  <a:pt x="286101" y="4834074"/>
                  <a:pt x="305439" y="4799017"/>
                </a:cubicBezTo>
                <a:cubicBezTo>
                  <a:pt x="322572" y="4758926"/>
                  <a:pt x="352642" y="4705848"/>
                  <a:pt x="373456" y="4667754"/>
                </a:cubicBezTo>
                <a:cubicBezTo>
                  <a:pt x="384080" y="4649919"/>
                  <a:pt x="401158" y="4670663"/>
                  <a:pt x="407944" y="4574050"/>
                </a:cubicBezTo>
                <a:cubicBezTo>
                  <a:pt x="408098" y="4548109"/>
                  <a:pt x="427782" y="4503327"/>
                  <a:pt x="425133" y="4462469"/>
                </a:cubicBezTo>
                <a:lnTo>
                  <a:pt x="433890" y="4364681"/>
                </a:lnTo>
                <a:cubicBezTo>
                  <a:pt x="430018" y="4339230"/>
                  <a:pt x="435361" y="4287915"/>
                  <a:pt x="440691" y="4222147"/>
                </a:cubicBezTo>
                <a:cubicBezTo>
                  <a:pt x="451463" y="4164562"/>
                  <a:pt x="497377" y="4067298"/>
                  <a:pt x="503057" y="3977136"/>
                </a:cubicBezTo>
                <a:cubicBezTo>
                  <a:pt x="519229" y="3939837"/>
                  <a:pt x="472839" y="3875689"/>
                  <a:pt x="507582" y="3776020"/>
                </a:cubicBezTo>
                <a:cubicBezTo>
                  <a:pt x="497716" y="3757477"/>
                  <a:pt x="518006" y="3707185"/>
                  <a:pt x="521577" y="3692206"/>
                </a:cubicBezTo>
                <a:cubicBezTo>
                  <a:pt x="525148" y="3677227"/>
                  <a:pt x="526352" y="3687655"/>
                  <a:pt x="529009" y="3686147"/>
                </a:cubicBezTo>
                <a:cubicBezTo>
                  <a:pt x="531848" y="3650325"/>
                  <a:pt x="545504" y="3563351"/>
                  <a:pt x="551870" y="3514534"/>
                </a:cubicBezTo>
                <a:cubicBezTo>
                  <a:pt x="561331" y="3487751"/>
                  <a:pt x="581973" y="3426419"/>
                  <a:pt x="567205" y="3393248"/>
                </a:cubicBezTo>
                <a:cubicBezTo>
                  <a:pt x="585208" y="3400657"/>
                  <a:pt x="563566" y="3353906"/>
                  <a:pt x="579630" y="3344723"/>
                </a:cubicBezTo>
                <a:cubicBezTo>
                  <a:pt x="592861" y="3339338"/>
                  <a:pt x="589379" y="3323900"/>
                  <a:pt x="592672" y="3310978"/>
                </a:cubicBezTo>
                <a:cubicBezTo>
                  <a:pt x="605351" y="3299735"/>
                  <a:pt x="594296" y="3237176"/>
                  <a:pt x="589270" y="3216655"/>
                </a:cubicBezTo>
                <a:cubicBezTo>
                  <a:pt x="566909" y="3160431"/>
                  <a:pt x="626099" y="3142203"/>
                  <a:pt x="609663" y="3096973"/>
                </a:cubicBezTo>
                <a:cubicBezTo>
                  <a:pt x="609191" y="3084373"/>
                  <a:pt x="615889" y="3033331"/>
                  <a:pt x="618886" y="3023628"/>
                </a:cubicBezTo>
                <a:lnTo>
                  <a:pt x="630425" y="2998646"/>
                </a:lnTo>
                <a:lnTo>
                  <a:pt x="640017" y="2995914"/>
                </a:lnTo>
                <a:lnTo>
                  <a:pt x="643600" y="2978244"/>
                </a:lnTo>
                <a:lnTo>
                  <a:pt x="659520" y="2950805"/>
                </a:lnTo>
                <a:cubicBezTo>
                  <a:pt x="620152" y="2937671"/>
                  <a:pt x="687598" y="2860550"/>
                  <a:pt x="650890" y="2864933"/>
                </a:cubicBezTo>
                <a:cubicBezTo>
                  <a:pt x="663707" y="2817056"/>
                  <a:pt x="662078" y="2779813"/>
                  <a:pt x="640210" y="2741864"/>
                </a:cubicBezTo>
                <a:cubicBezTo>
                  <a:pt x="634452" y="2649732"/>
                  <a:pt x="665268" y="2597914"/>
                  <a:pt x="639387" y="2510931"/>
                </a:cubicBezTo>
                <a:cubicBezTo>
                  <a:pt x="645574" y="2407642"/>
                  <a:pt x="671719" y="2317589"/>
                  <a:pt x="680438" y="2227415"/>
                </a:cubicBezTo>
                <a:cubicBezTo>
                  <a:pt x="664175" y="2189847"/>
                  <a:pt x="704423" y="2141655"/>
                  <a:pt x="688135" y="2054289"/>
                </a:cubicBezTo>
                <a:cubicBezTo>
                  <a:pt x="683239" y="2048201"/>
                  <a:pt x="684029" y="1979567"/>
                  <a:pt x="681480" y="1972202"/>
                </a:cubicBezTo>
                <a:lnTo>
                  <a:pt x="686247" y="1917474"/>
                </a:lnTo>
                <a:lnTo>
                  <a:pt x="679783" y="1862721"/>
                </a:lnTo>
                <a:cubicBezTo>
                  <a:pt x="683677" y="1851209"/>
                  <a:pt x="688980" y="1824057"/>
                  <a:pt x="686639" y="1818227"/>
                </a:cubicBezTo>
                <a:lnTo>
                  <a:pt x="658235" y="1742488"/>
                </a:lnTo>
                <a:cubicBezTo>
                  <a:pt x="645662" y="1715201"/>
                  <a:pt x="661423" y="1719638"/>
                  <a:pt x="636990" y="1638389"/>
                </a:cubicBezTo>
                <a:cubicBezTo>
                  <a:pt x="626351" y="1601441"/>
                  <a:pt x="629414" y="1617134"/>
                  <a:pt x="602059" y="1570807"/>
                </a:cubicBezTo>
                <a:lnTo>
                  <a:pt x="570903" y="1513173"/>
                </a:lnTo>
                <a:cubicBezTo>
                  <a:pt x="570781" y="1503175"/>
                  <a:pt x="550561" y="1468055"/>
                  <a:pt x="550438" y="1458058"/>
                </a:cubicBezTo>
                <a:cubicBezTo>
                  <a:pt x="556848" y="1428101"/>
                  <a:pt x="546263" y="1422712"/>
                  <a:pt x="531416" y="1385478"/>
                </a:cubicBezTo>
                <a:cubicBezTo>
                  <a:pt x="527790" y="1370753"/>
                  <a:pt x="490725" y="1304050"/>
                  <a:pt x="501981" y="1265452"/>
                </a:cubicBezTo>
                <a:cubicBezTo>
                  <a:pt x="501825" y="1234781"/>
                  <a:pt x="490462" y="1187660"/>
                  <a:pt x="487370" y="1141743"/>
                </a:cubicBezTo>
                <a:cubicBezTo>
                  <a:pt x="484278" y="1095826"/>
                  <a:pt x="483852" y="1028118"/>
                  <a:pt x="483427" y="989948"/>
                </a:cubicBezTo>
                <a:cubicBezTo>
                  <a:pt x="483001" y="951779"/>
                  <a:pt x="494678" y="945984"/>
                  <a:pt x="484820" y="912725"/>
                </a:cubicBezTo>
                <a:cubicBezTo>
                  <a:pt x="467566" y="854951"/>
                  <a:pt x="510777" y="860797"/>
                  <a:pt x="475093" y="812798"/>
                </a:cubicBezTo>
                <a:cubicBezTo>
                  <a:pt x="461960" y="787034"/>
                  <a:pt x="498505" y="551948"/>
                  <a:pt x="461972" y="450605"/>
                </a:cubicBezTo>
                <a:cubicBezTo>
                  <a:pt x="470167" y="357604"/>
                  <a:pt x="458694" y="431306"/>
                  <a:pt x="465015" y="372906"/>
                </a:cubicBezTo>
                <a:cubicBezTo>
                  <a:pt x="503427" y="364177"/>
                  <a:pt x="489736" y="290341"/>
                  <a:pt x="490377" y="246134"/>
                </a:cubicBezTo>
                <a:cubicBezTo>
                  <a:pt x="491019" y="201927"/>
                  <a:pt x="449725" y="138160"/>
                  <a:pt x="468864" y="107666"/>
                </a:cubicBezTo>
                <a:cubicBezTo>
                  <a:pt x="468282" y="89794"/>
                  <a:pt x="477749" y="76947"/>
                  <a:pt x="477167" y="59075"/>
                </a:cubicBezTo>
                <a:lnTo>
                  <a:pt x="472992" y="14560"/>
                </a:lnTo>
                <a:close/>
              </a:path>
            </a:pathLst>
          </a:custGeom>
        </p:spPr>
      </p:pic>
      <p:sp>
        <p:nvSpPr>
          <p:cNvPr id="2" name="Title 1">
            <a:extLst>
              <a:ext uri="{FF2B5EF4-FFF2-40B4-BE49-F238E27FC236}">
                <a16:creationId xmlns:a16="http://schemas.microsoft.com/office/drawing/2014/main" id="{76C3773B-B397-B21F-FA53-5AA5C6537EF7}"/>
              </a:ext>
            </a:extLst>
          </p:cNvPr>
          <p:cNvSpPr>
            <a:spLocks noGrp="1"/>
          </p:cNvSpPr>
          <p:nvPr>
            <p:ph type="title"/>
          </p:nvPr>
        </p:nvSpPr>
        <p:spPr>
          <a:xfrm>
            <a:off x="1137034" y="609600"/>
            <a:ext cx="6831188" cy="1322887"/>
          </a:xfrm>
        </p:spPr>
        <p:txBody>
          <a:bodyPr>
            <a:normAutofit/>
          </a:bodyPr>
          <a:lstStyle/>
          <a:p>
            <a:r>
              <a:rPr lang="en-IN" sz="2100"/>
              <a:t>4. </a:t>
            </a:r>
            <a:r>
              <a:rPr lang="en-US" sz="2100"/>
              <a:t>Write a query to fetch the total number of boundaries scored by each team from the deliveries_v02 table and order it in descending order of the number of boundaries</a:t>
            </a:r>
            <a:br>
              <a:rPr lang="en-US" sz="2100"/>
            </a:br>
            <a:r>
              <a:rPr lang="en-US" sz="2100"/>
              <a:t>scored.</a:t>
            </a:r>
            <a:endParaRPr lang="en-IN" sz="2100"/>
          </a:p>
        </p:txBody>
      </p:sp>
      <p:sp>
        <p:nvSpPr>
          <p:cNvPr id="3" name="Content Placeholder 2">
            <a:extLst>
              <a:ext uri="{FF2B5EF4-FFF2-40B4-BE49-F238E27FC236}">
                <a16:creationId xmlns:a16="http://schemas.microsoft.com/office/drawing/2014/main" id="{C8CFFD52-6E49-AD1F-8BF6-C445E8A94E9D}"/>
              </a:ext>
            </a:extLst>
          </p:cNvPr>
          <p:cNvSpPr>
            <a:spLocks noGrp="1"/>
          </p:cNvSpPr>
          <p:nvPr>
            <p:ph idx="1"/>
          </p:nvPr>
        </p:nvSpPr>
        <p:spPr>
          <a:xfrm>
            <a:off x="1137035" y="2194102"/>
            <a:ext cx="6516216" cy="3908585"/>
          </a:xfrm>
        </p:spPr>
        <p:txBody>
          <a:bodyPr>
            <a:normAutofit/>
          </a:bodyPr>
          <a:lstStyle/>
          <a:p>
            <a:pPr marL="0" indent="0">
              <a:buNone/>
            </a:pPr>
            <a:r>
              <a:rPr lang="en-US" sz="2000"/>
              <a:t>select Batting_team , Count(Ball_result)As No_Of_Boundary </a:t>
            </a:r>
          </a:p>
          <a:p>
            <a:pPr marL="0" indent="0">
              <a:buNone/>
            </a:pPr>
            <a:r>
              <a:rPr lang="en-US" sz="2000"/>
              <a:t>from Deliveries_v02</a:t>
            </a:r>
          </a:p>
          <a:p>
            <a:pPr marL="0" indent="0">
              <a:buNone/>
            </a:pPr>
            <a:r>
              <a:rPr lang="en-US" sz="2000"/>
              <a:t>where Ball_Result = 'Boundary'</a:t>
            </a:r>
          </a:p>
          <a:p>
            <a:pPr marL="0" indent="0">
              <a:buNone/>
            </a:pPr>
            <a:r>
              <a:rPr lang="en-US" sz="2000"/>
              <a:t>group by Batting_team </a:t>
            </a:r>
          </a:p>
          <a:p>
            <a:pPr marL="0" indent="0">
              <a:buNone/>
            </a:pPr>
            <a:r>
              <a:rPr lang="en-US" sz="2000"/>
              <a:t>order by No_Of_Boundary desc;</a:t>
            </a:r>
            <a:endParaRPr lang="en-IN" sz="2000" dirty="0"/>
          </a:p>
        </p:txBody>
      </p:sp>
    </p:spTree>
    <p:extLst>
      <p:ext uri="{BB962C8B-B14F-4D97-AF65-F5344CB8AC3E}">
        <p14:creationId xmlns:p14="http://schemas.microsoft.com/office/powerpoint/2010/main" val="20245319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7940BB-FBC4-492E-BD92-3B7B914D0E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FB2BF3-1AE1-3AFE-DB06-5598AAC2175B}"/>
              </a:ext>
            </a:extLst>
          </p:cNvPr>
          <p:cNvSpPr>
            <a:spLocks noGrp="1"/>
          </p:cNvSpPr>
          <p:nvPr>
            <p:ph type="title"/>
          </p:nvPr>
        </p:nvSpPr>
        <p:spPr>
          <a:xfrm>
            <a:off x="4853988" y="320041"/>
            <a:ext cx="6707084" cy="3892668"/>
          </a:xfrm>
        </p:spPr>
        <p:txBody>
          <a:bodyPr vert="horz" lIns="91440" tIns="45720" rIns="91440" bIns="45720" rtlCol="0" anchor="b">
            <a:normAutofit/>
          </a:bodyPr>
          <a:lstStyle/>
          <a:p>
            <a:r>
              <a:rPr lang="en-US" sz="6600" kern="1200">
                <a:solidFill>
                  <a:schemeClr val="tx1"/>
                </a:solidFill>
                <a:latin typeface="+mj-lt"/>
                <a:ea typeface="+mj-ea"/>
                <a:cs typeface="+mj-cs"/>
              </a:rPr>
              <a:t>4. Query Result </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3987" y="4409267"/>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055B2E65-DA69-DD2F-6686-5087FABE21D3}"/>
              </a:ext>
            </a:extLst>
          </p:cNvPr>
          <p:cNvGraphicFramePr>
            <a:graphicFrameLocks noGrp="1"/>
          </p:cNvGraphicFramePr>
          <p:nvPr>
            <p:ph idx="1"/>
            <p:extLst>
              <p:ext uri="{D42A27DB-BD31-4B8C-83A1-F6EECF244321}">
                <p14:modId xmlns:p14="http://schemas.microsoft.com/office/powerpoint/2010/main" val="4138555420"/>
              </p:ext>
            </p:extLst>
          </p:nvPr>
        </p:nvGraphicFramePr>
        <p:xfrm>
          <a:off x="320040" y="790476"/>
          <a:ext cx="4087369" cy="4958928"/>
        </p:xfrm>
        <a:graphic>
          <a:graphicData uri="http://schemas.openxmlformats.org/drawingml/2006/table">
            <a:tbl>
              <a:tblPr/>
              <a:tblGrid>
                <a:gridCol w="2507978">
                  <a:extLst>
                    <a:ext uri="{9D8B030D-6E8A-4147-A177-3AD203B41FA5}">
                      <a16:colId xmlns:a16="http://schemas.microsoft.com/office/drawing/2014/main" val="4015865528"/>
                    </a:ext>
                  </a:extLst>
                </a:gridCol>
                <a:gridCol w="1579391">
                  <a:extLst>
                    <a:ext uri="{9D8B030D-6E8A-4147-A177-3AD203B41FA5}">
                      <a16:colId xmlns:a16="http://schemas.microsoft.com/office/drawing/2014/main" val="258064847"/>
                    </a:ext>
                  </a:extLst>
                </a:gridCol>
              </a:tblGrid>
              <a:tr h="309933">
                <a:tc>
                  <a:txBody>
                    <a:bodyPr/>
                    <a:lstStyle/>
                    <a:p>
                      <a:pPr algn="ctr" fontAlgn="ctr">
                        <a:spcBef>
                          <a:spcPts val="0"/>
                        </a:spcBef>
                        <a:spcAft>
                          <a:spcPts val="0"/>
                        </a:spcAft>
                      </a:pPr>
                      <a:r>
                        <a:rPr lang="en-IN" sz="1600" b="1" i="0" u="none" strike="noStrike">
                          <a:solidFill>
                            <a:srgbClr val="FFFFFF"/>
                          </a:solidFill>
                          <a:effectLst/>
                          <a:highlight>
                            <a:srgbClr val="000000"/>
                          </a:highlight>
                          <a:latin typeface="Aptos Narrow" panose="020B0004020202020204" pitchFamily="34" charset="0"/>
                        </a:rPr>
                        <a:t>batting_team</a:t>
                      </a:r>
                      <a:endParaRPr lang="en-IN" sz="2600" b="0" i="0" u="none" strike="noStrike">
                        <a:effectLst/>
                        <a:highlight>
                          <a:srgbClr val="000000"/>
                        </a:highlight>
                        <a:latin typeface="Arial" panose="020B0604020202020204" pitchFamily="34" charset="0"/>
                      </a:endParaRPr>
                    </a:p>
                  </a:txBody>
                  <a:tcPr marL="11149" marR="11149" marT="11149"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spcBef>
                          <a:spcPts val="0"/>
                        </a:spcBef>
                        <a:spcAft>
                          <a:spcPts val="0"/>
                        </a:spcAft>
                      </a:pPr>
                      <a:r>
                        <a:rPr lang="en-IN" sz="1600" b="1" i="0" u="none" strike="noStrike">
                          <a:solidFill>
                            <a:srgbClr val="FFFFFF"/>
                          </a:solidFill>
                          <a:effectLst/>
                          <a:highlight>
                            <a:srgbClr val="000000"/>
                          </a:highlight>
                          <a:latin typeface="Aptos Narrow" panose="020B0004020202020204" pitchFamily="34" charset="0"/>
                        </a:rPr>
                        <a:t>no_of_boundary</a:t>
                      </a:r>
                      <a:endParaRPr lang="en-IN" sz="2600" b="0" i="0" u="none" strike="noStrike">
                        <a:effectLst/>
                        <a:highlight>
                          <a:srgbClr val="000000"/>
                        </a:highlight>
                        <a:latin typeface="Arial" panose="020B0604020202020204" pitchFamily="34" charset="0"/>
                      </a:endParaRPr>
                    </a:p>
                  </a:txBody>
                  <a:tcPr marL="11149" marR="11149" marT="11149"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280001203"/>
                  </a:ext>
                </a:extLst>
              </a:tr>
              <a:tr h="309933">
                <a:tc>
                  <a:txBody>
                    <a:bodyPr/>
                    <a:lstStyle/>
                    <a:p>
                      <a:pPr algn="ctr" fontAlgn="ctr">
                        <a:spcBef>
                          <a:spcPts val="0"/>
                        </a:spcBef>
                        <a:spcAft>
                          <a:spcPts val="0"/>
                        </a:spcAft>
                      </a:pPr>
                      <a:r>
                        <a:rPr lang="en-IN" sz="1600" b="0" i="0" u="none" strike="noStrike">
                          <a:solidFill>
                            <a:srgbClr val="000000"/>
                          </a:solidFill>
                          <a:effectLst/>
                          <a:highlight>
                            <a:srgbClr val="D9D9D9"/>
                          </a:highlight>
                          <a:latin typeface="Aptos Narrow" panose="020B0004020202020204" pitchFamily="34" charset="0"/>
                        </a:rPr>
                        <a:t>Mumbai Indians</a:t>
                      </a:r>
                      <a:endParaRPr lang="en-IN" sz="2600" b="0" i="0" u="none" strike="noStrike">
                        <a:effectLst/>
                        <a:highlight>
                          <a:srgbClr val="D9D9D9"/>
                        </a:highlight>
                        <a:latin typeface="Arial" panose="020B0604020202020204" pitchFamily="34" charset="0"/>
                      </a:endParaRPr>
                    </a:p>
                  </a:txBody>
                  <a:tcPr marL="11149" marR="11149" marT="11149"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spcBef>
                          <a:spcPts val="0"/>
                        </a:spcBef>
                        <a:spcAft>
                          <a:spcPts val="0"/>
                        </a:spcAft>
                      </a:pPr>
                      <a:r>
                        <a:rPr lang="en-IN" sz="1600" b="0" i="0" u="none" strike="noStrike">
                          <a:solidFill>
                            <a:srgbClr val="000000"/>
                          </a:solidFill>
                          <a:effectLst/>
                          <a:highlight>
                            <a:srgbClr val="D9D9D9"/>
                          </a:highlight>
                          <a:latin typeface="Aptos Narrow" panose="020B0004020202020204" pitchFamily="34" charset="0"/>
                        </a:rPr>
                        <a:t>4118</a:t>
                      </a:r>
                      <a:endParaRPr lang="en-IN" sz="2600" b="0" i="0" u="none" strike="noStrike">
                        <a:effectLst/>
                        <a:highlight>
                          <a:srgbClr val="D9D9D9"/>
                        </a:highlight>
                        <a:latin typeface="Arial" panose="020B0604020202020204" pitchFamily="34" charset="0"/>
                      </a:endParaRPr>
                    </a:p>
                  </a:txBody>
                  <a:tcPr marL="11149" marR="11149" marT="11149"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177054239"/>
                  </a:ext>
                </a:extLst>
              </a:tr>
              <a:tr h="309933">
                <a:tc>
                  <a:txBody>
                    <a:bodyPr/>
                    <a:lstStyle/>
                    <a:p>
                      <a:pPr algn="ctr" fontAlgn="ctr">
                        <a:spcBef>
                          <a:spcPts val="0"/>
                        </a:spcBef>
                        <a:spcAft>
                          <a:spcPts val="0"/>
                        </a:spcAft>
                      </a:pPr>
                      <a:r>
                        <a:rPr lang="en-IN" sz="1600" b="0" i="0" u="none" strike="noStrike">
                          <a:solidFill>
                            <a:srgbClr val="000000"/>
                          </a:solidFill>
                          <a:effectLst/>
                          <a:latin typeface="Aptos Narrow" panose="020B0004020202020204" pitchFamily="34" charset="0"/>
                        </a:rPr>
                        <a:t>Royal Challengers Bangalore</a:t>
                      </a:r>
                      <a:endParaRPr lang="en-IN" sz="2600" b="0" i="0" u="none" strike="noStrike">
                        <a:effectLst/>
                        <a:latin typeface="Arial" panose="020B0604020202020204" pitchFamily="34" charset="0"/>
                      </a:endParaRPr>
                    </a:p>
                  </a:txBody>
                  <a:tcPr marL="11149" marR="11149" marT="11149"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IN" sz="1600" b="0" i="0" u="none" strike="noStrike">
                          <a:solidFill>
                            <a:srgbClr val="000000"/>
                          </a:solidFill>
                          <a:effectLst/>
                          <a:latin typeface="Aptos Narrow" panose="020B0004020202020204" pitchFamily="34" charset="0"/>
                        </a:rPr>
                        <a:t>3800</a:t>
                      </a:r>
                      <a:endParaRPr lang="en-IN" sz="2600" b="0" i="0" u="none" strike="noStrike">
                        <a:effectLst/>
                        <a:latin typeface="Arial" panose="020B0604020202020204" pitchFamily="34" charset="0"/>
                      </a:endParaRPr>
                    </a:p>
                  </a:txBody>
                  <a:tcPr marL="11149" marR="11149" marT="11149"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09436833"/>
                  </a:ext>
                </a:extLst>
              </a:tr>
              <a:tr h="309933">
                <a:tc>
                  <a:txBody>
                    <a:bodyPr/>
                    <a:lstStyle/>
                    <a:p>
                      <a:pPr algn="ctr" fontAlgn="ctr">
                        <a:spcBef>
                          <a:spcPts val="0"/>
                        </a:spcBef>
                        <a:spcAft>
                          <a:spcPts val="0"/>
                        </a:spcAft>
                      </a:pPr>
                      <a:r>
                        <a:rPr lang="en-IN" sz="1600" b="0" i="0" u="none" strike="noStrike">
                          <a:solidFill>
                            <a:srgbClr val="000000"/>
                          </a:solidFill>
                          <a:effectLst/>
                          <a:highlight>
                            <a:srgbClr val="D9D9D9"/>
                          </a:highlight>
                          <a:latin typeface="Aptos Narrow" panose="020B0004020202020204" pitchFamily="34" charset="0"/>
                        </a:rPr>
                        <a:t>Kings XI Punjab</a:t>
                      </a:r>
                      <a:endParaRPr lang="en-IN" sz="2600" b="0" i="0" u="none" strike="noStrike">
                        <a:effectLst/>
                        <a:highlight>
                          <a:srgbClr val="D9D9D9"/>
                        </a:highlight>
                        <a:latin typeface="Arial" panose="020B0604020202020204" pitchFamily="34" charset="0"/>
                      </a:endParaRPr>
                    </a:p>
                  </a:txBody>
                  <a:tcPr marL="11149" marR="11149" marT="11149"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spcBef>
                          <a:spcPts val="0"/>
                        </a:spcBef>
                        <a:spcAft>
                          <a:spcPts val="0"/>
                        </a:spcAft>
                      </a:pPr>
                      <a:r>
                        <a:rPr lang="en-IN" sz="1600" b="0" i="0" u="none" strike="noStrike">
                          <a:solidFill>
                            <a:srgbClr val="000000"/>
                          </a:solidFill>
                          <a:effectLst/>
                          <a:highlight>
                            <a:srgbClr val="D9D9D9"/>
                          </a:highlight>
                          <a:latin typeface="Aptos Narrow" panose="020B0004020202020204" pitchFamily="34" charset="0"/>
                        </a:rPr>
                        <a:t>3780</a:t>
                      </a:r>
                      <a:endParaRPr lang="en-IN" sz="2600" b="0" i="0" u="none" strike="noStrike">
                        <a:effectLst/>
                        <a:highlight>
                          <a:srgbClr val="D9D9D9"/>
                        </a:highlight>
                        <a:latin typeface="Arial" panose="020B0604020202020204" pitchFamily="34" charset="0"/>
                      </a:endParaRPr>
                    </a:p>
                  </a:txBody>
                  <a:tcPr marL="11149" marR="11149" marT="11149"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214116717"/>
                  </a:ext>
                </a:extLst>
              </a:tr>
              <a:tr h="309933">
                <a:tc>
                  <a:txBody>
                    <a:bodyPr/>
                    <a:lstStyle/>
                    <a:p>
                      <a:pPr algn="ctr" fontAlgn="ctr">
                        <a:spcBef>
                          <a:spcPts val="0"/>
                        </a:spcBef>
                        <a:spcAft>
                          <a:spcPts val="0"/>
                        </a:spcAft>
                      </a:pPr>
                      <a:r>
                        <a:rPr lang="en-IN" sz="1600" b="0" i="0" u="none" strike="noStrike">
                          <a:solidFill>
                            <a:srgbClr val="000000"/>
                          </a:solidFill>
                          <a:effectLst/>
                          <a:latin typeface="Aptos Narrow" panose="020B0004020202020204" pitchFamily="34" charset="0"/>
                        </a:rPr>
                        <a:t>Kolkata Knight Riders</a:t>
                      </a:r>
                      <a:endParaRPr lang="en-IN" sz="2600" b="0" i="0" u="none" strike="noStrike">
                        <a:effectLst/>
                        <a:latin typeface="Arial" panose="020B0604020202020204" pitchFamily="34" charset="0"/>
                      </a:endParaRPr>
                    </a:p>
                  </a:txBody>
                  <a:tcPr marL="11149" marR="11149" marT="11149"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IN" sz="1600" b="0" i="0" u="none" strike="noStrike">
                          <a:solidFill>
                            <a:srgbClr val="000000"/>
                          </a:solidFill>
                          <a:effectLst/>
                          <a:latin typeface="Aptos Narrow" panose="020B0004020202020204" pitchFamily="34" charset="0"/>
                        </a:rPr>
                        <a:t>3739</a:t>
                      </a:r>
                      <a:endParaRPr lang="en-IN" sz="2600" b="0" i="0" u="none" strike="noStrike">
                        <a:effectLst/>
                        <a:latin typeface="Arial" panose="020B0604020202020204" pitchFamily="34" charset="0"/>
                      </a:endParaRPr>
                    </a:p>
                  </a:txBody>
                  <a:tcPr marL="11149" marR="11149" marT="11149"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25059748"/>
                  </a:ext>
                </a:extLst>
              </a:tr>
              <a:tr h="309933">
                <a:tc>
                  <a:txBody>
                    <a:bodyPr/>
                    <a:lstStyle/>
                    <a:p>
                      <a:pPr algn="ctr" fontAlgn="ctr">
                        <a:spcBef>
                          <a:spcPts val="0"/>
                        </a:spcBef>
                        <a:spcAft>
                          <a:spcPts val="0"/>
                        </a:spcAft>
                      </a:pPr>
                      <a:r>
                        <a:rPr lang="en-IN" sz="1600" b="0" i="0" u="none" strike="noStrike">
                          <a:solidFill>
                            <a:srgbClr val="000000"/>
                          </a:solidFill>
                          <a:effectLst/>
                          <a:highlight>
                            <a:srgbClr val="D9D9D9"/>
                          </a:highlight>
                          <a:latin typeface="Aptos Narrow" panose="020B0004020202020204" pitchFamily="34" charset="0"/>
                        </a:rPr>
                        <a:t>Chennai Super Kings</a:t>
                      </a:r>
                      <a:endParaRPr lang="en-IN" sz="2600" b="0" i="0" u="none" strike="noStrike">
                        <a:effectLst/>
                        <a:highlight>
                          <a:srgbClr val="D9D9D9"/>
                        </a:highlight>
                        <a:latin typeface="Arial" panose="020B0604020202020204" pitchFamily="34" charset="0"/>
                      </a:endParaRPr>
                    </a:p>
                  </a:txBody>
                  <a:tcPr marL="11149" marR="11149" marT="11149"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spcBef>
                          <a:spcPts val="0"/>
                        </a:spcBef>
                        <a:spcAft>
                          <a:spcPts val="0"/>
                        </a:spcAft>
                      </a:pPr>
                      <a:r>
                        <a:rPr lang="en-IN" sz="1600" b="0" i="0" u="none" strike="noStrike">
                          <a:solidFill>
                            <a:srgbClr val="000000"/>
                          </a:solidFill>
                          <a:effectLst/>
                          <a:highlight>
                            <a:srgbClr val="D9D9D9"/>
                          </a:highlight>
                          <a:latin typeface="Aptos Narrow" panose="020B0004020202020204" pitchFamily="34" charset="0"/>
                        </a:rPr>
                        <a:t>3496</a:t>
                      </a:r>
                      <a:endParaRPr lang="en-IN" sz="2600" b="0" i="0" u="none" strike="noStrike">
                        <a:effectLst/>
                        <a:highlight>
                          <a:srgbClr val="D9D9D9"/>
                        </a:highlight>
                        <a:latin typeface="Arial" panose="020B0604020202020204" pitchFamily="34" charset="0"/>
                      </a:endParaRPr>
                    </a:p>
                  </a:txBody>
                  <a:tcPr marL="11149" marR="11149" marT="11149"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486376858"/>
                  </a:ext>
                </a:extLst>
              </a:tr>
              <a:tr h="309933">
                <a:tc>
                  <a:txBody>
                    <a:bodyPr/>
                    <a:lstStyle/>
                    <a:p>
                      <a:pPr algn="ctr" fontAlgn="ctr">
                        <a:spcBef>
                          <a:spcPts val="0"/>
                        </a:spcBef>
                        <a:spcAft>
                          <a:spcPts val="0"/>
                        </a:spcAft>
                      </a:pPr>
                      <a:r>
                        <a:rPr lang="en-IN" sz="1600" b="0" i="0" u="none" strike="noStrike">
                          <a:solidFill>
                            <a:srgbClr val="000000"/>
                          </a:solidFill>
                          <a:effectLst/>
                          <a:latin typeface="Aptos Narrow" panose="020B0004020202020204" pitchFamily="34" charset="0"/>
                        </a:rPr>
                        <a:t>Rajasthan Royals</a:t>
                      </a:r>
                      <a:endParaRPr lang="en-IN" sz="2600" b="0" i="0" u="none" strike="noStrike">
                        <a:effectLst/>
                        <a:latin typeface="Arial" panose="020B0604020202020204" pitchFamily="34" charset="0"/>
                      </a:endParaRPr>
                    </a:p>
                  </a:txBody>
                  <a:tcPr marL="11149" marR="11149" marT="11149"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IN" sz="1600" b="0" i="0" u="none" strike="noStrike">
                          <a:solidFill>
                            <a:srgbClr val="000000"/>
                          </a:solidFill>
                          <a:effectLst/>
                          <a:latin typeface="Aptos Narrow" panose="020B0004020202020204" pitchFamily="34" charset="0"/>
                        </a:rPr>
                        <a:t>3041</a:t>
                      </a:r>
                      <a:endParaRPr lang="en-IN" sz="2600" b="0" i="0" u="none" strike="noStrike">
                        <a:effectLst/>
                        <a:latin typeface="Arial" panose="020B0604020202020204" pitchFamily="34" charset="0"/>
                      </a:endParaRPr>
                    </a:p>
                  </a:txBody>
                  <a:tcPr marL="11149" marR="11149" marT="11149"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89864850"/>
                  </a:ext>
                </a:extLst>
              </a:tr>
              <a:tr h="309933">
                <a:tc>
                  <a:txBody>
                    <a:bodyPr/>
                    <a:lstStyle/>
                    <a:p>
                      <a:pPr algn="ctr" fontAlgn="ctr">
                        <a:spcBef>
                          <a:spcPts val="0"/>
                        </a:spcBef>
                        <a:spcAft>
                          <a:spcPts val="0"/>
                        </a:spcAft>
                      </a:pPr>
                      <a:r>
                        <a:rPr lang="en-IN" sz="1600" b="0" i="0" u="none" strike="noStrike">
                          <a:solidFill>
                            <a:srgbClr val="000000"/>
                          </a:solidFill>
                          <a:effectLst/>
                          <a:highlight>
                            <a:srgbClr val="D9D9D9"/>
                          </a:highlight>
                          <a:latin typeface="Aptos Narrow" panose="020B0004020202020204" pitchFamily="34" charset="0"/>
                        </a:rPr>
                        <a:t>Delhi Daredevils</a:t>
                      </a:r>
                      <a:endParaRPr lang="en-IN" sz="2600" b="0" i="0" u="none" strike="noStrike">
                        <a:effectLst/>
                        <a:highlight>
                          <a:srgbClr val="D9D9D9"/>
                        </a:highlight>
                        <a:latin typeface="Arial" panose="020B0604020202020204" pitchFamily="34" charset="0"/>
                      </a:endParaRPr>
                    </a:p>
                  </a:txBody>
                  <a:tcPr marL="11149" marR="11149" marT="11149"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spcBef>
                          <a:spcPts val="0"/>
                        </a:spcBef>
                        <a:spcAft>
                          <a:spcPts val="0"/>
                        </a:spcAft>
                      </a:pPr>
                      <a:r>
                        <a:rPr lang="en-IN" sz="1600" b="0" i="0" u="none" strike="noStrike">
                          <a:solidFill>
                            <a:srgbClr val="000000"/>
                          </a:solidFill>
                          <a:effectLst/>
                          <a:highlight>
                            <a:srgbClr val="D9D9D9"/>
                          </a:highlight>
                          <a:latin typeface="Aptos Narrow" panose="020B0004020202020204" pitchFamily="34" charset="0"/>
                        </a:rPr>
                        <a:t>3022</a:t>
                      </a:r>
                      <a:endParaRPr lang="en-IN" sz="2600" b="0" i="0" u="none" strike="noStrike">
                        <a:effectLst/>
                        <a:highlight>
                          <a:srgbClr val="D9D9D9"/>
                        </a:highlight>
                        <a:latin typeface="Arial" panose="020B0604020202020204" pitchFamily="34" charset="0"/>
                      </a:endParaRPr>
                    </a:p>
                  </a:txBody>
                  <a:tcPr marL="11149" marR="11149" marT="11149"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668269784"/>
                  </a:ext>
                </a:extLst>
              </a:tr>
              <a:tr h="309933">
                <a:tc>
                  <a:txBody>
                    <a:bodyPr/>
                    <a:lstStyle/>
                    <a:p>
                      <a:pPr algn="ctr" fontAlgn="ctr">
                        <a:spcBef>
                          <a:spcPts val="0"/>
                        </a:spcBef>
                        <a:spcAft>
                          <a:spcPts val="0"/>
                        </a:spcAft>
                      </a:pPr>
                      <a:r>
                        <a:rPr lang="en-IN" sz="1600" b="0" i="0" u="none" strike="noStrike">
                          <a:solidFill>
                            <a:srgbClr val="000000"/>
                          </a:solidFill>
                          <a:effectLst/>
                          <a:latin typeface="Aptos Narrow" panose="020B0004020202020204" pitchFamily="34" charset="0"/>
                        </a:rPr>
                        <a:t>Sunrisers Hyderabad</a:t>
                      </a:r>
                      <a:endParaRPr lang="en-IN" sz="2600" b="0" i="0" u="none" strike="noStrike">
                        <a:effectLst/>
                        <a:latin typeface="Arial" panose="020B0604020202020204" pitchFamily="34" charset="0"/>
                      </a:endParaRPr>
                    </a:p>
                  </a:txBody>
                  <a:tcPr marL="11149" marR="11149" marT="11149"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IN" sz="1600" b="0" i="0" u="none" strike="noStrike">
                          <a:solidFill>
                            <a:srgbClr val="000000"/>
                          </a:solidFill>
                          <a:effectLst/>
                          <a:latin typeface="Aptos Narrow" panose="020B0004020202020204" pitchFamily="34" charset="0"/>
                        </a:rPr>
                        <a:t>2306</a:t>
                      </a:r>
                      <a:endParaRPr lang="en-IN" sz="2600" b="0" i="0" u="none" strike="noStrike">
                        <a:effectLst/>
                        <a:latin typeface="Arial" panose="020B0604020202020204" pitchFamily="34" charset="0"/>
                      </a:endParaRPr>
                    </a:p>
                  </a:txBody>
                  <a:tcPr marL="11149" marR="11149" marT="11149"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81130506"/>
                  </a:ext>
                </a:extLst>
              </a:tr>
              <a:tr h="309933">
                <a:tc>
                  <a:txBody>
                    <a:bodyPr/>
                    <a:lstStyle/>
                    <a:p>
                      <a:pPr algn="ctr" fontAlgn="ctr">
                        <a:spcBef>
                          <a:spcPts val="0"/>
                        </a:spcBef>
                        <a:spcAft>
                          <a:spcPts val="0"/>
                        </a:spcAft>
                      </a:pPr>
                      <a:r>
                        <a:rPr lang="en-IN" sz="1600" b="0" i="0" u="none" strike="noStrike">
                          <a:solidFill>
                            <a:srgbClr val="000000"/>
                          </a:solidFill>
                          <a:effectLst/>
                          <a:highlight>
                            <a:srgbClr val="D9D9D9"/>
                          </a:highlight>
                          <a:latin typeface="Aptos Narrow" panose="020B0004020202020204" pitchFamily="34" charset="0"/>
                        </a:rPr>
                        <a:t>Deccan Chargers</a:t>
                      </a:r>
                      <a:endParaRPr lang="en-IN" sz="2600" b="0" i="0" u="none" strike="noStrike">
                        <a:effectLst/>
                        <a:highlight>
                          <a:srgbClr val="D9D9D9"/>
                        </a:highlight>
                        <a:latin typeface="Arial" panose="020B0604020202020204" pitchFamily="34" charset="0"/>
                      </a:endParaRPr>
                    </a:p>
                  </a:txBody>
                  <a:tcPr marL="11149" marR="11149" marT="11149"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spcBef>
                          <a:spcPts val="0"/>
                        </a:spcBef>
                        <a:spcAft>
                          <a:spcPts val="0"/>
                        </a:spcAft>
                      </a:pPr>
                      <a:r>
                        <a:rPr lang="en-IN" sz="1600" b="0" i="0" u="none" strike="noStrike">
                          <a:solidFill>
                            <a:srgbClr val="000000"/>
                          </a:solidFill>
                          <a:effectLst/>
                          <a:highlight>
                            <a:srgbClr val="D9D9D9"/>
                          </a:highlight>
                          <a:latin typeface="Aptos Narrow" panose="020B0004020202020204" pitchFamily="34" charset="0"/>
                        </a:rPr>
                        <a:t>1387</a:t>
                      </a:r>
                      <a:endParaRPr lang="en-IN" sz="2600" b="0" i="0" u="none" strike="noStrike">
                        <a:effectLst/>
                        <a:highlight>
                          <a:srgbClr val="D9D9D9"/>
                        </a:highlight>
                        <a:latin typeface="Arial" panose="020B0604020202020204" pitchFamily="34" charset="0"/>
                      </a:endParaRPr>
                    </a:p>
                  </a:txBody>
                  <a:tcPr marL="11149" marR="11149" marT="11149"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918797114"/>
                  </a:ext>
                </a:extLst>
              </a:tr>
              <a:tr h="309933">
                <a:tc>
                  <a:txBody>
                    <a:bodyPr/>
                    <a:lstStyle/>
                    <a:p>
                      <a:pPr algn="ctr" fontAlgn="ctr">
                        <a:spcBef>
                          <a:spcPts val="0"/>
                        </a:spcBef>
                        <a:spcAft>
                          <a:spcPts val="0"/>
                        </a:spcAft>
                      </a:pPr>
                      <a:r>
                        <a:rPr lang="en-IN" sz="1600" b="0" i="0" u="none" strike="noStrike">
                          <a:solidFill>
                            <a:srgbClr val="000000"/>
                          </a:solidFill>
                          <a:effectLst/>
                          <a:latin typeface="Aptos Narrow" panose="020B0004020202020204" pitchFamily="34" charset="0"/>
                        </a:rPr>
                        <a:t>Pune Warriors</a:t>
                      </a:r>
                      <a:endParaRPr lang="en-IN" sz="2600" b="0" i="0" u="none" strike="noStrike">
                        <a:effectLst/>
                        <a:latin typeface="Arial" panose="020B0604020202020204" pitchFamily="34" charset="0"/>
                      </a:endParaRPr>
                    </a:p>
                  </a:txBody>
                  <a:tcPr marL="11149" marR="11149" marT="11149"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IN" sz="1600" b="0" i="0" u="none" strike="noStrike">
                          <a:solidFill>
                            <a:srgbClr val="000000"/>
                          </a:solidFill>
                          <a:effectLst/>
                          <a:latin typeface="Aptos Narrow" panose="020B0004020202020204" pitchFamily="34" charset="0"/>
                        </a:rPr>
                        <a:t>733</a:t>
                      </a:r>
                      <a:endParaRPr lang="en-IN" sz="2600" b="0" i="0" u="none" strike="noStrike">
                        <a:effectLst/>
                        <a:latin typeface="Arial" panose="020B0604020202020204" pitchFamily="34" charset="0"/>
                      </a:endParaRPr>
                    </a:p>
                  </a:txBody>
                  <a:tcPr marL="11149" marR="11149" marT="11149"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45642992"/>
                  </a:ext>
                </a:extLst>
              </a:tr>
              <a:tr h="309933">
                <a:tc>
                  <a:txBody>
                    <a:bodyPr/>
                    <a:lstStyle/>
                    <a:p>
                      <a:pPr algn="ctr" fontAlgn="ctr">
                        <a:spcBef>
                          <a:spcPts val="0"/>
                        </a:spcBef>
                        <a:spcAft>
                          <a:spcPts val="0"/>
                        </a:spcAft>
                      </a:pPr>
                      <a:r>
                        <a:rPr lang="en-IN" sz="1600" b="0" i="0" u="none" strike="noStrike">
                          <a:solidFill>
                            <a:srgbClr val="000000"/>
                          </a:solidFill>
                          <a:effectLst/>
                          <a:highlight>
                            <a:srgbClr val="D9D9D9"/>
                          </a:highlight>
                          <a:latin typeface="Aptos Narrow" panose="020B0004020202020204" pitchFamily="34" charset="0"/>
                        </a:rPr>
                        <a:t>Delhi Capitals</a:t>
                      </a:r>
                      <a:endParaRPr lang="en-IN" sz="2600" b="0" i="0" u="none" strike="noStrike">
                        <a:effectLst/>
                        <a:highlight>
                          <a:srgbClr val="D9D9D9"/>
                        </a:highlight>
                        <a:latin typeface="Arial" panose="020B0604020202020204" pitchFamily="34" charset="0"/>
                      </a:endParaRPr>
                    </a:p>
                  </a:txBody>
                  <a:tcPr marL="11149" marR="11149" marT="11149"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spcBef>
                          <a:spcPts val="0"/>
                        </a:spcBef>
                        <a:spcAft>
                          <a:spcPts val="0"/>
                        </a:spcAft>
                      </a:pPr>
                      <a:r>
                        <a:rPr lang="en-IN" sz="1600" b="0" i="0" u="none" strike="noStrike">
                          <a:solidFill>
                            <a:srgbClr val="000000"/>
                          </a:solidFill>
                          <a:effectLst/>
                          <a:highlight>
                            <a:srgbClr val="D9D9D9"/>
                          </a:highlight>
                          <a:latin typeface="Aptos Narrow" panose="020B0004020202020204" pitchFamily="34" charset="0"/>
                        </a:rPr>
                        <a:t>659</a:t>
                      </a:r>
                      <a:endParaRPr lang="en-IN" sz="2600" b="0" i="0" u="none" strike="noStrike">
                        <a:effectLst/>
                        <a:highlight>
                          <a:srgbClr val="D9D9D9"/>
                        </a:highlight>
                        <a:latin typeface="Arial" panose="020B0604020202020204" pitchFamily="34" charset="0"/>
                      </a:endParaRPr>
                    </a:p>
                  </a:txBody>
                  <a:tcPr marL="11149" marR="11149" marT="11149"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200719884"/>
                  </a:ext>
                </a:extLst>
              </a:tr>
              <a:tr h="309933">
                <a:tc>
                  <a:txBody>
                    <a:bodyPr/>
                    <a:lstStyle/>
                    <a:p>
                      <a:pPr algn="ctr" fontAlgn="ctr">
                        <a:spcBef>
                          <a:spcPts val="0"/>
                        </a:spcBef>
                        <a:spcAft>
                          <a:spcPts val="0"/>
                        </a:spcAft>
                      </a:pPr>
                      <a:r>
                        <a:rPr lang="en-IN" sz="1600" b="0" i="0" u="none" strike="noStrike">
                          <a:solidFill>
                            <a:srgbClr val="000000"/>
                          </a:solidFill>
                          <a:effectLst/>
                          <a:latin typeface="Aptos Narrow" panose="020B0004020202020204" pitchFamily="34" charset="0"/>
                        </a:rPr>
                        <a:t>Gujarat Lions</a:t>
                      </a:r>
                      <a:endParaRPr lang="en-IN" sz="2600" b="0" i="0" u="none" strike="noStrike">
                        <a:effectLst/>
                        <a:latin typeface="Arial" panose="020B0604020202020204" pitchFamily="34" charset="0"/>
                      </a:endParaRPr>
                    </a:p>
                  </a:txBody>
                  <a:tcPr marL="11149" marR="11149" marT="11149"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IN" sz="1600" b="0" i="0" u="none" strike="noStrike">
                          <a:solidFill>
                            <a:srgbClr val="000000"/>
                          </a:solidFill>
                          <a:effectLst/>
                          <a:latin typeface="Aptos Narrow" panose="020B0004020202020204" pitchFamily="34" charset="0"/>
                        </a:rPr>
                        <a:t>624</a:t>
                      </a:r>
                      <a:endParaRPr lang="en-IN" sz="2600" b="0" i="0" u="none" strike="noStrike">
                        <a:effectLst/>
                        <a:latin typeface="Arial" panose="020B0604020202020204" pitchFamily="34" charset="0"/>
                      </a:endParaRPr>
                    </a:p>
                  </a:txBody>
                  <a:tcPr marL="11149" marR="11149" marT="11149"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048593619"/>
                  </a:ext>
                </a:extLst>
              </a:tr>
              <a:tr h="309933">
                <a:tc>
                  <a:txBody>
                    <a:bodyPr/>
                    <a:lstStyle/>
                    <a:p>
                      <a:pPr algn="ctr" fontAlgn="ctr">
                        <a:spcBef>
                          <a:spcPts val="0"/>
                        </a:spcBef>
                        <a:spcAft>
                          <a:spcPts val="0"/>
                        </a:spcAft>
                      </a:pPr>
                      <a:r>
                        <a:rPr lang="en-IN" sz="1600" b="0" i="0" u="none" strike="noStrike">
                          <a:solidFill>
                            <a:srgbClr val="000000"/>
                          </a:solidFill>
                          <a:effectLst/>
                          <a:highlight>
                            <a:srgbClr val="D9D9D9"/>
                          </a:highlight>
                          <a:latin typeface="Aptos Narrow" panose="020B0004020202020204" pitchFamily="34" charset="0"/>
                        </a:rPr>
                        <a:t>Rising Pune Supergiant</a:t>
                      </a:r>
                      <a:endParaRPr lang="en-IN" sz="2600" b="0" i="0" u="none" strike="noStrike">
                        <a:effectLst/>
                        <a:highlight>
                          <a:srgbClr val="D9D9D9"/>
                        </a:highlight>
                        <a:latin typeface="Arial" panose="020B0604020202020204" pitchFamily="34" charset="0"/>
                      </a:endParaRPr>
                    </a:p>
                  </a:txBody>
                  <a:tcPr marL="11149" marR="11149" marT="11149"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spcBef>
                          <a:spcPts val="0"/>
                        </a:spcBef>
                        <a:spcAft>
                          <a:spcPts val="0"/>
                        </a:spcAft>
                      </a:pPr>
                      <a:r>
                        <a:rPr lang="en-IN" sz="1600" b="0" i="0" u="none" strike="noStrike">
                          <a:solidFill>
                            <a:srgbClr val="000000"/>
                          </a:solidFill>
                          <a:effectLst/>
                          <a:highlight>
                            <a:srgbClr val="D9D9D9"/>
                          </a:highlight>
                          <a:latin typeface="Aptos Narrow" panose="020B0004020202020204" pitchFamily="34" charset="0"/>
                        </a:rPr>
                        <a:t>290</a:t>
                      </a:r>
                      <a:endParaRPr lang="en-IN" sz="2600" b="0" i="0" u="none" strike="noStrike">
                        <a:effectLst/>
                        <a:highlight>
                          <a:srgbClr val="D9D9D9"/>
                        </a:highlight>
                        <a:latin typeface="Arial" panose="020B0604020202020204" pitchFamily="34" charset="0"/>
                      </a:endParaRPr>
                    </a:p>
                  </a:txBody>
                  <a:tcPr marL="11149" marR="11149" marT="11149"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802469750"/>
                  </a:ext>
                </a:extLst>
              </a:tr>
              <a:tr h="309933">
                <a:tc>
                  <a:txBody>
                    <a:bodyPr/>
                    <a:lstStyle/>
                    <a:p>
                      <a:pPr algn="ctr" fontAlgn="ctr">
                        <a:spcBef>
                          <a:spcPts val="0"/>
                        </a:spcBef>
                        <a:spcAft>
                          <a:spcPts val="0"/>
                        </a:spcAft>
                      </a:pPr>
                      <a:r>
                        <a:rPr lang="en-IN" sz="1600" b="0" i="0" u="none" strike="noStrike">
                          <a:solidFill>
                            <a:srgbClr val="000000"/>
                          </a:solidFill>
                          <a:effectLst/>
                          <a:latin typeface="Aptos Narrow" panose="020B0004020202020204" pitchFamily="34" charset="0"/>
                        </a:rPr>
                        <a:t>Rising Pune Supergiants</a:t>
                      </a:r>
                      <a:endParaRPr lang="en-IN" sz="2600" b="0" i="0" u="none" strike="noStrike">
                        <a:effectLst/>
                        <a:latin typeface="Arial" panose="020B0604020202020204" pitchFamily="34" charset="0"/>
                      </a:endParaRPr>
                    </a:p>
                  </a:txBody>
                  <a:tcPr marL="11149" marR="11149" marT="11149"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IN" sz="1600" b="0" i="0" u="none" strike="noStrike">
                          <a:solidFill>
                            <a:srgbClr val="000000"/>
                          </a:solidFill>
                          <a:effectLst/>
                          <a:latin typeface="Aptos Narrow" panose="020B0004020202020204" pitchFamily="34" charset="0"/>
                        </a:rPr>
                        <a:t>242</a:t>
                      </a:r>
                      <a:endParaRPr lang="en-IN" sz="2600" b="0" i="0" u="none" strike="noStrike">
                        <a:effectLst/>
                        <a:latin typeface="Arial" panose="020B0604020202020204" pitchFamily="34" charset="0"/>
                      </a:endParaRPr>
                    </a:p>
                  </a:txBody>
                  <a:tcPr marL="11149" marR="11149" marT="11149"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9220913"/>
                  </a:ext>
                </a:extLst>
              </a:tr>
              <a:tr h="309933">
                <a:tc>
                  <a:txBody>
                    <a:bodyPr/>
                    <a:lstStyle/>
                    <a:p>
                      <a:pPr algn="ctr" fontAlgn="ctr">
                        <a:spcBef>
                          <a:spcPts val="0"/>
                        </a:spcBef>
                        <a:spcAft>
                          <a:spcPts val="0"/>
                        </a:spcAft>
                      </a:pPr>
                      <a:r>
                        <a:rPr lang="en-IN" sz="1600" b="0" i="0" u="none" strike="noStrike">
                          <a:solidFill>
                            <a:srgbClr val="000000"/>
                          </a:solidFill>
                          <a:effectLst/>
                          <a:highlight>
                            <a:srgbClr val="D9D9D9"/>
                          </a:highlight>
                          <a:latin typeface="Aptos Narrow" panose="020B0004020202020204" pitchFamily="34" charset="0"/>
                        </a:rPr>
                        <a:t>Kochi Tuskers Kerala</a:t>
                      </a:r>
                      <a:endParaRPr lang="en-IN" sz="2600" b="0" i="0" u="none" strike="noStrike">
                        <a:effectLst/>
                        <a:highlight>
                          <a:srgbClr val="D9D9D9"/>
                        </a:highlight>
                        <a:latin typeface="Arial" panose="020B0604020202020204" pitchFamily="34" charset="0"/>
                      </a:endParaRPr>
                    </a:p>
                  </a:txBody>
                  <a:tcPr marL="11149" marR="11149" marT="11149"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spcBef>
                          <a:spcPts val="0"/>
                        </a:spcBef>
                        <a:spcAft>
                          <a:spcPts val="0"/>
                        </a:spcAft>
                      </a:pPr>
                      <a:r>
                        <a:rPr lang="en-IN" sz="1600" b="0" i="0" u="none" strike="noStrike">
                          <a:solidFill>
                            <a:srgbClr val="000000"/>
                          </a:solidFill>
                          <a:effectLst/>
                          <a:highlight>
                            <a:srgbClr val="D9D9D9"/>
                          </a:highlight>
                          <a:latin typeface="Aptos Narrow" panose="020B0004020202020204" pitchFamily="34" charset="0"/>
                        </a:rPr>
                        <a:t>231</a:t>
                      </a:r>
                      <a:endParaRPr lang="en-IN" sz="2600" b="0" i="0" u="none" strike="noStrike">
                        <a:effectLst/>
                        <a:highlight>
                          <a:srgbClr val="D9D9D9"/>
                        </a:highlight>
                        <a:latin typeface="Arial" panose="020B0604020202020204" pitchFamily="34" charset="0"/>
                      </a:endParaRPr>
                    </a:p>
                  </a:txBody>
                  <a:tcPr marL="11149" marR="11149" marT="11149"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52291297"/>
                  </a:ext>
                </a:extLst>
              </a:tr>
            </a:tbl>
          </a:graphicData>
        </a:graphic>
      </p:graphicFrame>
    </p:spTree>
    <p:extLst>
      <p:ext uri="{BB962C8B-B14F-4D97-AF65-F5344CB8AC3E}">
        <p14:creationId xmlns:p14="http://schemas.microsoft.com/office/powerpoint/2010/main" val="4829040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ECA843-928A-8509-81BB-F37ED2FDFDA3}"/>
              </a:ext>
            </a:extLst>
          </p:cNvPr>
          <p:cNvSpPr>
            <a:spLocks noGrp="1"/>
          </p:cNvSpPr>
          <p:nvPr>
            <p:ph type="title"/>
          </p:nvPr>
        </p:nvSpPr>
        <p:spPr>
          <a:xfrm>
            <a:off x="838201" y="365125"/>
            <a:ext cx="5251316" cy="1807305"/>
          </a:xfrm>
        </p:spPr>
        <p:txBody>
          <a:bodyPr>
            <a:normAutofit/>
          </a:bodyPr>
          <a:lstStyle/>
          <a:p>
            <a:r>
              <a:rPr lang="en-US" sz="2400"/>
              <a:t>5. Write a query to fetch the total number of dot balls bowled by each team and order it in descending order of the total number of dot balls bowled</a:t>
            </a:r>
            <a:endParaRPr lang="en-IN" sz="2400"/>
          </a:p>
        </p:txBody>
      </p:sp>
      <p:sp>
        <p:nvSpPr>
          <p:cNvPr id="3" name="Content Placeholder 2">
            <a:extLst>
              <a:ext uri="{FF2B5EF4-FFF2-40B4-BE49-F238E27FC236}">
                <a16:creationId xmlns:a16="http://schemas.microsoft.com/office/drawing/2014/main" id="{B8FB869B-4F5C-9BBA-75BC-B497F3485FF7}"/>
              </a:ext>
            </a:extLst>
          </p:cNvPr>
          <p:cNvSpPr>
            <a:spLocks noGrp="1"/>
          </p:cNvSpPr>
          <p:nvPr>
            <p:ph idx="1"/>
          </p:nvPr>
        </p:nvSpPr>
        <p:spPr>
          <a:xfrm>
            <a:off x="838200" y="2333297"/>
            <a:ext cx="4619621" cy="3843666"/>
          </a:xfrm>
        </p:spPr>
        <p:txBody>
          <a:bodyPr>
            <a:normAutofit/>
          </a:bodyPr>
          <a:lstStyle/>
          <a:p>
            <a:pPr marL="0" indent="0">
              <a:buNone/>
            </a:pPr>
            <a:r>
              <a:rPr lang="en-US" sz="2000" dirty="0"/>
              <a:t>select </a:t>
            </a:r>
            <a:r>
              <a:rPr lang="en-US" sz="2000" dirty="0" err="1"/>
              <a:t>Batting_team</a:t>
            </a:r>
            <a:r>
              <a:rPr lang="en-US" sz="2000" dirty="0"/>
              <a:t> , Count(</a:t>
            </a:r>
            <a:r>
              <a:rPr lang="en-US" sz="2000" dirty="0" err="1"/>
              <a:t>Ball_result</a:t>
            </a:r>
            <a:r>
              <a:rPr lang="en-US" sz="2000" dirty="0"/>
              <a:t>)As </a:t>
            </a:r>
            <a:r>
              <a:rPr lang="en-US" sz="2000" dirty="0" err="1"/>
              <a:t>No_Of_Dot_Ball</a:t>
            </a:r>
            <a:r>
              <a:rPr lang="en-US" sz="2000" dirty="0"/>
              <a:t> </a:t>
            </a:r>
          </a:p>
          <a:p>
            <a:pPr marL="0" indent="0">
              <a:buNone/>
            </a:pPr>
            <a:r>
              <a:rPr lang="en-US" sz="2000" dirty="0"/>
              <a:t>from Deliveries_v02</a:t>
            </a:r>
          </a:p>
          <a:p>
            <a:pPr marL="0" indent="0">
              <a:buNone/>
            </a:pPr>
            <a:r>
              <a:rPr lang="en-US" sz="2000" dirty="0"/>
              <a:t>where </a:t>
            </a:r>
            <a:r>
              <a:rPr lang="en-US" sz="2000" dirty="0" err="1"/>
              <a:t>Ball_Result</a:t>
            </a:r>
            <a:r>
              <a:rPr lang="en-US" sz="2000" dirty="0"/>
              <a:t> = 'Dot'</a:t>
            </a:r>
          </a:p>
          <a:p>
            <a:pPr marL="0" indent="0">
              <a:buNone/>
            </a:pPr>
            <a:r>
              <a:rPr lang="en-US" sz="2000" dirty="0"/>
              <a:t>group by </a:t>
            </a:r>
            <a:r>
              <a:rPr lang="en-US" sz="2000" dirty="0" err="1"/>
              <a:t>Batting_team</a:t>
            </a:r>
            <a:r>
              <a:rPr lang="en-US" sz="2000" dirty="0"/>
              <a:t> </a:t>
            </a:r>
          </a:p>
          <a:p>
            <a:pPr marL="0" indent="0">
              <a:buNone/>
            </a:pPr>
            <a:r>
              <a:rPr lang="en-US" sz="2000" dirty="0"/>
              <a:t>order by </a:t>
            </a:r>
            <a:r>
              <a:rPr lang="en-US" sz="2000" dirty="0" err="1"/>
              <a:t>No_Of_Dot_Ball</a:t>
            </a:r>
            <a:r>
              <a:rPr lang="en-US" sz="2000" dirty="0"/>
              <a:t> desc;</a:t>
            </a:r>
            <a:endParaRPr lang="en-IN" sz="2000" dirty="0"/>
          </a:p>
        </p:txBody>
      </p:sp>
      <p:pic>
        <p:nvPicPr>
          <p:cNvPr id="6" name="Picture 5" descr="A person with his hands clasped together&#10;&#10;Description automatically generated">
            <a:extLst>
              <a:ext uri="{FF2B5EF4-FFF2-40B4-BE49-F238E27FC236}">
                <a16:creationId xmlns:a16="http://schemas.microsoft.com/office/drawing/2014/main" id="{6F9754CA-12A9-8E9D-AD9E-29C75B7C530E}"/>
              </a:ext>
            </a:extLst>
          </p:cNvPr>
          <p:cNvPicPr>
            <a:picLocks noChangeAspect="1"/>
          </p:cNvPicPr>
          <p:nvPr/>
        </p:nvPicPr>
        <p:blipFill rotWithShape="1">
          <a:blip r:embed="rId2"/>
          <a:srcRect t="13453"/>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465764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33" name="Rectangle 32">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B27AB-35C5-EE00-BF21-043C57D2E2C0}"/>
              </a:ext>
            </a:extLst>
          </p:cNvPr>
          <p:cNvSpPr>
            <a:spLocks noGrp="1"/>
          </p:cNvSpPr>
          <p:nvPr>
            <p:ph type="title"/>
          </p:nvPr>
        </p:nvSpPr>
        <p:spPr>
          <a:xfrm>
            <a:off x="1043631" y="809898"/>
            <a:ext cx="10173010" cy="1554480"/>
          </a:xfrm>
        </p:spPr>
        <p:txBody>
          <a:bodyPr anchor="ctr">
            <a:normAutofit/>
          </a:bodyPr>
          <a:lstStyle/>
          <a:p>
            <a:r>
              <a:rPr lang="en-IN" sz="4800"/>
              <a:t>Create Table Query for IPL_MATCHES  csv file </a:t>
            </a:r>
          </a:p>
        </p:txBody>
      </p:sp>
      <p:cxnSp>
        <p:nvCxnSpPr>
          <p:cNvPr id="39" name="Straight Connector 38">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2FCA86B8-D51D-8520-C940-032844287645}"/>
              </a:ext>
            </a:extLst>
          </p:cNvPr>
          <p:cNvGraphicFramePr>
            <a:graphicFrameLocks noGrp="1"/>
          </p:cNvGraphicFramePr>
          <p:nvPr>
            <p:ph idx="1"/>
            <p:extLst>
              <p:ext uri="{D42A27DB-BD31-4B8C-83A1-F6EECF244321}">
                <p14:modId xmlns:p14="http://schemas.microsoft.com/office/powerpoint/2010/main" val="1700272406"/>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29176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Slide Background">
            <a:extLst>
              <a:ext uri="{FF2B5EF4-FFF2-40B4-BE49-F238E27FC236}">
                <a16:creationId xmlns:a16="http://schemas.microsoft.com/office/drawing/2014/main" id="{924D84CD-5280-4B52-B96E-8EDAA2B20C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3E65D517-46E4-8037-A63D-629DE1253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1" cy="1696413"/>
          </a:xfrm>
          <a:prstGeom prst="rect">
            <a:avLst/>
          </a:prstGeom>
          <a:ln>
            <a:noFill/>
          </a:ln>
          <a:effectLst>
            <a:outerShdw blurRad="304800" dist="114300" dir="5460000" sx="92000" sy="92000" algn="t"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2639E7-B64C-2252-366A-7791776369AF}"/>
              </a:ext>
            </a:extLst>
          </p:cNvPr>
          <p:cNvSpPr>
            <a:spLocks noGrp="1"/>
          </p:cNvSpPr>
          <p:nvPr>
            <p:ph type="title"/>
          </p:nvPr>
        </p:nvSpPr>
        <p:spPr>
          <a:xfrm>
            <a:off x="758952" y="276198"/>
            <a:ext cx="10477600" cy="1157242"/>
          </a:xfrm>
        </p:spPr>
        <p:txBody>
          <a:bodyPr>
            <a:normAutofit/>
          </a:bodyPr>
          <a:lstStyle/>
          <a:p>
            <a:r>
              <a:rPr lang="en-IN" sz="4000"/>
              <a:t>5. Query Result</a:t>
            </a:r>
          </a:p>
        </p:txBody>
      </p:sp>
      <p:graphicFrame>
        <p:nvGraphicFramePr>
          <p:cNvPr id="4" name="Content Placeholder 3">
            <a:extLst>
              <a:ext uri="{FF2B5EF4-FFF2-40B4-BE49-F238E27FC236}">
                <a16:creationId xmlns:a16="http://schemas.microsoft.com/office/drawing/2014/main" id="{00C1AFDC-2801-1422-4DD9-2F52E11CE4ED}"/>
              </a:ext>
            </a:extLst>
          </p:cNvPr>
          <p:cNvGraphicFramePr>
            <a:graphicFrameLocks noGrp="1"/>
          </p:cNvGraphicFramePr>
          <p:nvPr>
            <p:ph idx="1"/>
            <p:extLst>
              <p:ext uri="{D42A27DB-BD31-4B8C-83A1-F6EECF244321}">
                <p14:modId xmlns:p14="http://schemas.microsoft.com/office/powerpoint/2010/main" val="3270219913"/>
              </p:ext>
            </p:extLst>
          </p:nvPr>
        </p:nvGraphicFramePr>
        <p:xfrm>
          <a:off x="2347825" y="2122098"/>
          <a:ext cx="7496351" cy="3875920"/>
        </p:xfrm>
        <a:graphic>
          <a:graphicData uri="http://schemas.openxmlformats.org/drawingml/2006/table">
            <a:tbl>
              <a:tblPr firstRow="1" bandRow="1"/>
              <a:tblGrid>
                <a:gridCol w="4796751">
                  <a:extLst>
                    <a:ext uri="{9D8B030D-6E8A-4147-A177-3AD203B41FA5}">
                      <a16:colId xmlns:a16="http://schemas.microsoft.com/office/drawing/2014/main" val="590975196"/>
                    </a:ext>
                  </a:extLst>
                </a:gridCol>
                <a:gridCol w="2699600">
                  <a:extLst>
                    <a:ext uri="{9D8B030D-6E8A-4147-A177-3AD203B41FA5}">
                      <a16:colId xmlns:a16="http://schemas.microsoft.com/office/drawing/2014/main" val="2807501261"/>
                    </a:ext>
                  </a:extLst>
                </a:gridCol>
              </a:tblGrid>
              <a:tr h="242245">
                <a:tc>
                  <a:txBody>
                    <a:bodyPr/>
                    <a:lstStyle/>
                    <a:p>
                      <a:pPr algn="ctr" fontAlgn="ctr">
                        <a:spcBef>
                          <a:spcPts val="0"/>
                        </a:spcBef>
                        <a:spcAft>
                          <a:spcPts val="0"/>
                        </a:spcAft>
                      </a:pPr>
                      <a:r>
                        <a:rPr lang="en-IN" sz="1300" b="1" i="0" u="none" strike="noStrike">
                          <a:solidFill>
                            <a:srgbClr val="FFFFFF"/>
                          </a:solidFill>
                          <a:effectLst/>
                          <a:highlight>
                            <a:srgbClr val="000000"/>
                          </a:highlight>
                          <a:latin typeface="Aptos Narrow" panose="020B0004020202020204" pitchFamily="34" charset="0"/>
                        </a:rPr>
                        <a:t>batting_team</a:t>
                      </a:r>
                      <a:endParaRPr lang="en-IN" sz="2100" b="0" i="0" u="none" strike="noStrike">
                        <a:effectLst/>
                        <a:highlight>
                          <a:srgbClr val="000000"/>
                        </a:highlight>
                        <a:latin typeface="Arial" panose="020B0604020202020204" pitchFamily="34" charset="0"/>
                      </a:endParaRPr>
                    </a:p>
                  </a:txBody>
                  <a:tcPr marL="8672" marR="8672" marT="8672"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spcBef>
                          <a:spcPts val="0"/>
                        </a:spcBef>
                        <a:spcAft>
                          <a:spcPts val="0"/>
                        </a:spcAft>
                      </a:pPr>
                      <a:r>
                        <a:rPr lang="en-IN" sz="1300" b="1" i="0" u="none" strike="noStrike">
                          <a:solidFill>
                            <a:srgbClr val="FFFFFF"/>
                          </a:solidFill>
                          <a:effectLst/>
                          <a:highlight>
                            <a:srgbClr val="000000"/>
                          </a:highlight>
                          <a:latin typeface="Aptos Narrow" panose="020B0004020202020204" pitchFamily="34" charset="0"/>
                        </a:rPr>
                        <a:t>no_of_dot_ball</a:t>
                      </a:r>
                      <a:endParaRPr lang="en-IN" sz="2100" b="0" i="0" u="none" strike="noStrike">
                        <a:effectLst/>
                        <a:highlight>
                          <a:srgbClr val="000000"/>
                        </a:highlight>
                        <a:latin typeface="Arial" panose="020B0604020202020204" pitchFamily="34" charset="0"/>
                      </a:endParaRPr>
                    </a:p>
                  </a:txBody>
                  <a:tcPr marL="8672" marR="8672" marT="8672"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76394948"/>
                  </a:ext>
                </a:extLst>
              </a:tr>
              <a:tr h="242245">
                <a:tc>
                  <a:txBody>
                    <a:bodyPr/>
                    <a:lstStyle/>
                    <a:p>
                      <a:pPr algn="ctr" fontAlgn="ctr">
                        <a:spcBef>
                          <a:spcPts val="0"/>
                        </a:spcBef>
                        <a:spcAft>
                          <a:spcPts val="0"/>
                        </a:spcAft>
                      </a:pPr>
                      <a:r>
                        <a:rPr lang="en-IN" sz="1300" b="0" i="0" u="none" strike="noStrike">
                          <a:solidFill>
                            <a:srgbClr val="000000"/>
                          </a:solidFill>
                          <a:effectLst/>
                          <a:highlight>
                            <a:srgbClr val="D9D9D9"/>
                          </a:highlight>
                          <a:latin typeface="Aptos Narrow" panose="020B0004020202020204" pitchFamily="34" charset="0"/>
                        </a:rPr>
                        <a:t>Mumbai Indians</a:t>
                      </a:r>
                      <a:endParaRPr lang="en-IN" sz="2100" b="0" i="0" u="none" strike="noStrike">
                        <a:effectLst/>
                        <a:highlight>
                          <a:srgbClr val="D9D9D9"/>
                        </a:highlight>
                        <a:latin typeface="Arial" panose="020B0604020202020204" pitchFamily="34" charset="0"/>
                      </a:endParaRPr>
                    </a:p>
                  </a:txBody>
                  <a:tcPr marL="8672" marR="8672" marT="8672"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spcBef>
                          <a:spcPts val="0"/>
                        </a:spcBef>
                        <a:spcAft>
                          <a:spcPts val="0"/>
                        </a:spcAft>
                      </a:pPr>
                      <a:r>
                        <a:rPr lang="en-IN" sz="1300" b="0" i="0" u="none" strike="noStrike">
                          <a:solidFill>
                            <a:srgbClr val="000000"/>
                          </a:solidFill>
                          <a:effectLst/>
                          <a:highlight>
                            <a:srgbClr val="D9D9D9"/>
                          </a:highlight>
                          <a:latin typeface="Aptos Narrow" panose="020B0004020202020204" pitchFamily="34" charset="0"/>
                        </a:rPr>
                        <a:t>8756</a:t>
                      </a:r>
                      <a:endParaRPr lang="en-IN" sz="2100" b="0" i="0" u="none" strike="noStrike">
                        <a:effectLst/>
                        <a:highlight>
                          <a:srgbClr val="D9D9D9"/>
                        </a:highlight>
                        <a:latin typeface="Arial" panose="020B0604020202020204" pitchFamily="34" charset="0"/>
                      </a:endParaRPr>
                    </a:p>
                  </a:txBody>
                  <a:tcPr marL="8672" marR="8672" marT="8672"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655177117"/>
                  </a:ext>
                </a:extLst>
              </a:tr>
              <a:tr h="242245">
                <a:tc>
                  <a:txBody>
                    <a:bodyPr/>
                    <a:lstStyle/>
                    <a:p>
                      <a:pPr algn="ctr" fontAlgn="ctr">
                        <a:spcBef>
                          <a:spcPts val="0"/>
                        </a:spcBef>
                        <a:spcAft>
                          <a:spcPts val="0"/>
                        </a:spcAft>
                      </a:pPr>
                      <a:r>
                        <a:rPr lang="en-IN" sz="1300" b="0" i="0" u="none" strike="noStrike">
                          <a:solidFill>
                            <a:srgbClr val="000000"/>
                          </a:solidFill>
                          <a:effectLst/>
                          <a:latin typeface="Aptos Narrow" panose="020B0004020202020204" pitchFamily="34" charset="0"/>
                        </a:rPr>
                        <a:t>Kolkata Knight Riders</a:t>
                      </a:r>
                      <a:endParaRPr lang="en-IN" sz="2100" b="0" i="0" u="none" strike="noStrike">
                        <a:effectLst/>
                        <a:latin typeface="Arial" panose="020B0604020202020204" pitchFamily="34" charset="0"/>
                      </a:endParaRPr>
                    </a:p>
                  </a:txBody>
                  <a:tcPr marL="8672" marR="8672" marT="8672"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IN" sz="1300" b="0" i="0" u="none" strike="noStrike">
                          <a:solidFill>
                            <a:srgbClr val="000000"/>
                          </a:solidFill>
                          <a:effectLst/>
                          <a:latin typeface="Aptos Narrow" panose="020B0004020202020204" pitchFamily="34" charset="0"/>
                        </a:rPr>
                        <a:t>8017</a:t>
                      </a:r>
                      <a:endParaRPr lang="en-IN" sz="2100" b="0" i="0" u="none" strike="noStrike">
                        <a:effectLst/>
                        <a:latin typeface="Arial" panose="020B0604020202020204" pitchFamily="34" charset="0"/>
                      </a:endParaRPr>
                    </a:p>
                  </a:txBody>
                  <a:tcPr marL="8672" marR="8672" marT="8672"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11867008"/>
                  </a:ext>
                </a:extLst>
              </a:tr>
              <a:tr h="242245">
                <a:tc>
                  <a:txBody>
                    <a:bodyPr/>
                    <a:lstStyle/>
                    <a:p>
                      <a:pPr algn="ctr" fontAlgn="ctr">
                        <a:spcBef>
                          <a:spcPts val="0"/>
                        </a:spcBef>
                        <a:spcAft>
                          <a:spcPts val="0"/>
                        </a:spcAft>
                      </a:pPr>
                      <a:r>
                        <a:rPr lang="en-IN" sz="1300" b="0" i="0" u="none" strike="noStrike">
                          <a:solidFill>
                            <a:srgbClr val="000000"/>
                          </a:solidFill>
                          <a:effectLst/>
                          <a:highlight>
                            <a:srgbClr val="D9D9D9"/>
                          </a:highlight>
                          <a:latin typeface="Aptos Narrow" panose="020B0004020202020204" pitchFamily="34" charset="0"/>
                        </a:rPr>
                        <a:t>Royal Challengers Bangalore</a:t>
                      </a:r>
                      <a:endParaRPr lang="en-IN" sz="2100" b="0" i="0" u="none" strike="noStrike">
                        <a:effectLst/>
                        <a:highlight>
                          <a:srgbClr val="D9D9D9"/>
                        </a:highlight>
                        <a:latin typeface="Arial" panose="020B0604020202020204" pitchFamily="34" charset="0"/>
                      </a:endParaRPr>
                    </a:p>
                  </a:txBody>
                  <a:tcPr marL="8672" marR="8672" marT="8672"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spcBef>
                          <a:spcPts val="0"/>
                        </a:spcBef>
                        <a:spcAft>
                          <a:spcPts val="0"/>
                        </a:spcAft>
                      </a:pPr>
                      <a:r>
                        <a:rPr lang="en-IN" sz="1300" b="0" i="0" u="none" strike="noStrike">
                          <a:solidFill>
                            <a:srgbClr val="000000"/>
                          </a:solidFill>
                          <a:effectLst/>
                          <a:highlight>
                            <a:srgbClr val="D9D9D9"/>
                          </a:highlight>
                          <a:latin typeface="Aptos Narrow" panose="020B0004020202020204" pitchFamily="34" charset="0"/>
                        </a:rPr>
                        <a:t>7988</a:t>
                      </a:r>
                      <a:endParaRPr lang="en-IN" sz="2100" b="0" i="0" u="none" strike="noStrike">
                        <a:effectLst/>
                        <a:highlight>
                          <a:srgbClr val="D9D9D9"/>
                        </a:highlight>
                        <a:latin typeface="Arial" panose="020B0604020202020204" pitchFamily="34" charset="0"/>
                      </a:endParaRPr>
                    </a:p>
                  </a:txBody>
                  <a:tcPr marL="8672" marR="8672" marT="8672"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93953110"/>
                  </a:ext>
                </a:extLst>
              </a:tr>
              <a:tr h="242245">
                <a:tc>
                  <a:txBody>
                    <a:bodyPr/>
                    <a:lstStyle/>
                    <a:p>
                      <a:pPr algn="ctr" fontAlgn="ctr">
                        <a:spcBef>
                          <a:spcPts val="0"/>
                        </a:spcBef>
                        <a:spcAft>
                          <a:spcPts val="0"/>
                        </a:spcAft>
                      </a:pPr>
                      <a:r>
                        <a:rPr lang="en-IN" sz="1300" b="0" i="0" u="none" strike="noStrike">
                          <a:solidFill>
                            <a:srgbClr val="000000"/>
                          </a:solidFill>
                          <a:effectLst/>
                          <a:latin typeface="Aptos Narrow" panose="020B0004020202020204" pitchFamily="34" charset="0"/>
                        </a:rPr>
                        <a:t>Kings XI Punjab</a:t>
                      </a:r>
                      <a:endParaRPr lang="en-IN" sz="2100" b="0" i="0" u="none" strike="noStrike">
                        <a:effectLst/>
                        <a:latin typeface="Arial" panose="020B0604020202020204" pitchFamily="34" charset="0"/>
                      </a:endParaRPr>
                    </a:p>
                  </a:txBody>
                  <a:tcPr marL="8672" marR="8672" marT="8672"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IN" sz="1300" b="0" i="0" u="none" strike="noStrike">
                          <a:solidFill>
                            <a:srgbClr val="000000"/>
                          </a:solidFill>
                          <a:effectLst/>
                          <a:latin typeface="Aptos Narrow" panose="020B0004020202020204" pitchFamily="34" charset="0"/>
                        </a:rPr>
                        <a:t>7858</a:t>
                      </a:r>
                      <a:endParaRPr lang="en-IN" sz="2100" b="0" i="0" u="none" strike="noStrike">
                        <a:effectLst/>
                        <a:latin typeface="Arial" panose="020B0604020202020204" pitchFamily="34" charset="0"/>
                      </a:endParaRPr>
                    </a:p>
                  </a:txBody>
                  <a:tcPr marL="8672" marR="8672" marT="8672"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25255999"/>
                  </a:ext>
                </a:extLst>
              </a:tr>
              <a:tr h="242245">
                <a:tc>
                  <a:txBody>
                    <a:bodyPr/>
                    <a:lstStyle/>
                    <a:p>
                      <a:pPr algn="ctr" fontAlgn="ctr">
                        <a:spcBef>
                          <a:spcPts val="0"/>
                        </a:spcBef>
                        <a:spcAft>
                          <a:spcPts val="0"/>
                        </a:spcAft>
                      </a:pPr>
                      <a:r>
                        <a:rPr lang="en-IN" sz="1300" b="0" i="0" u="none" strike="noStrike">
                          <a:solidFill>
                            <a:srgbClr val="000000"/>
                          </a:solidFill>
                          <a:effectLst/>
                          <a:highlight>
                            <a:srgbClr val="D9D9D9"/>
                          </a:highlight>
                          <a:latin typeface="Aptos Narrow" panose="020B0004020202020204" pitchFamily="34" charset="0"/>
                        </a:rPr>
                        <a:t>Chennai Super Kings</a:t>
                      </a:r>
                      <a:endParaRPr lang="en-IN" sz="2100" b="0" i="0" u="none" strike="noStrike">
                        <a:effectLst/>
                        <a:highlight>
                          <a:srgbClr val="D9D9D9"/>
                        </a:highlight>
                        <a:latin typeface="Arial" panose="020B0604020202020204" pitchFamily="34" charset="0"/>
                      </a:endParaRPr>
                    </a:p>
                  </a:txBody>
                  <a:tcPr marL="8672" marR="8672" marT="8672"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spcBef>
                          <a:spcPts val="0"/>
                        </a:spcBef>
                        <a:spcAft>
                          <a:spcPts val="0"/>
                        </a:spcAft>
                      </a:pPr>
                      <a:r>
                        <a:rPr lang="en-IN" sz="1300" b="0" i="0" u="none" strike="noStrike">
                          <a:solidFill>
                            <a:srgbClr val="000000"/>
                          </a:solidFill>
                          <a:effectLst/>
                          <a:highlight>
                            <a:srgbClr val="D9D9D9"/>
                          </a:highlight>
                          <a:latin typeface="Aptos Narrow" panose="020B0004020202020204" pitchFamily="34" charset="0"/>
                        </a:rPr>
                        <a:t>7389</a:t>
                      </a:r>
                      <a:endParaRPr lang="en-IN" sz="2100" b="0" i="0" u="none" strike="noStrike">
                        <a:effectLst/>
                        <a:highlight>
                          <a:srgbClr val="D9D9D9"/>
                        </a:highlight>
                        <a:latin typeface="Arial" panose="020B0604020202020204" pitchFamily="34" charset="0"/>
                      </a:endParaRPr>
                    </a:p>
                  </a:txBody>
                  <a:tcPr marL="8672" marR="8672" marT="8672"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327951745"/>
                  </a:ext>
                </a:extLst>
              </a:tr>
              <a:tr h="242245">
                <a:tc>
                  <a:txBody>
                    <a:bodyPr/>
                    <a:lstStyle/>
                    <a:p>
                      <a:pPr algn="ctr" fontAlgn="ctr">
                        <a:spcBef>
                          <a:spcPts val="0"/>
                        </a:spcBef>
                        <a:spcAft>
                          <a:spcPts val="0"/>
                        </a:spcAft>
                      </a:pPr>
                      <a:r>
                        <a:rPr lang="en-IN" sz="1300" b="0" i="0" u="none" strike="noStrike">
                          <a:solidFill>
                            <a:srgbClr val="000000"/>
                          </a:solidFill>
                          <a:effectLst/>
                          <a:latin typeface="Aptos Narrow" panose="020B0004020202020204" pitchFamily="34" charset="0"/>
                        </a:rPr>
                        <a:t>Rajasthan Royals</a:t>
                      </a:r>
                      <a:endParaRPr lang="en-IN" sz="2100" b="0" i="0" u="none" strike="noStrike">
                        <a:effectLst/>
                        <a:latin typeface="Arial" panose="020B0604020202020204" pitchFamily="34" charset="0"/>
                      </a:endParaRPr>
                    </a:p>
                  </a:txBody>
                  <a:tcPr marL="8672" marR="8672" marT="8672"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IN" sz="1300" b="0" i="0" u="none" strike="noStrike">
                          <a:solidFill>
                            <a:srgbClr val="000000"/>
                          </a:solidFill>
                          <a:effectLst/>
                          <a:latin typeface="Aptos Narrow" panose="020B0004020202020204" pitchFamily="34" charset="0"/>
                        </a:rPr>
                        <a:t>6762</a:t>
                      </a:r>
                      <a:endParaRPr lang="en-IN" sz="2100" b="0" i="0" u="none" strike="noStrike">
                        <a:effectLst/>
                        <a:latin typeface="Arial" panose="020B0604020202020204" pitchFamily="34" charset="0"/>
                      </a:endParaRPr>
                    </a:p>
                  </a:txBody>
                  <a:tcPr marL="8672" marR="8672" marT="8672"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57056481"/>
                  </a:ext>
                </a:extLst>
              </a:tr>
              <a:tr h="242245">
                <a:tc>
                  <a:txBody>
                    <a:bodyPr/>
                    <a:lstStyle/>
                    <a:p>
                      <a:pPr algn="ctr" fontAlgn="ctr">
                        <a:spcBef>
                          <a:spcPts val="0"/>
                        </a:spcBef>
                        <a:spcAft>
                          <a:spcPts val="0"/>
                        </a:spcAft>
                      </a:pPr>
                      <a:r>
                        <a:rPr lang="en-IN" sz="1300" b="0" i="0" u="none" strike="noStrike">
                          <a:solidFill>
                            <a:srgbClr val="000000"/>
                          </a:solidFill>
                          <a:effectLst/>
                          <a:highlight>
                            <a:srgbClr val="D9D9D9"/>
                          </a:highlight>
                          <a:latin typeface="Aptos Narrow" panose="020B0004020202020204" pitchFamily="34" charset="0"/>
                        </a:rPr>
                        <a:t>Delhi Daredevils</a:t>
                      </a:r>
                      <a:endParaRPr lang="en-IN" sz="2100" b="0" i="0" u="none" strike="noStrike">
                        <a:effectLst/>
                        <a:highlight>
                          <a:srgbClr val="D9D9D9"/>
                        </a:highlight>
                        <a:latin typeface="Arial" panose="020B0604020202020204" pitchFamily="34" charset="0"/>
                      </a:endParaRPr>
                    </a:p>
                  </a:txBody>
                  <a:tcPr marL="8672" marR="8672" marT="8672"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spcBef>
                          <a:spcPts val="0"/>
                        </a:spcBef>
                        <a:spcAft>
                          <a:spcPts val="0"/>
                        </a:spcAft>
                      </a:pPr>
                      <a:r>
                        <a:rPr lang="en-IN" sz="1300" b="0" i="0" u="none" strike="noStrike">
                          <a:solidFill>
                            <a:srgbClr val="000000"/>
                          </a:solidFill>
                          <a:effectLst/>
                          <a:highlight>
                            <a:srgbClr val="D9D9D9"/>
                          </a:highlight>
                          <a:latin typeface="Aptos Narrow" panose="020B0004020202020204" pitchFamily="34" charset="0"/>
                        </a:rPr>
                        <a:t>6592</a:t>
                      </a:r>
                      <a:endParaRPr lang="en-IN" sz="2100" b="0" i="0" u="none" strike="noStrike">
                        <a:effectLst/>
                        <a:highlight>
                          <a:srgbClr val="D9D9D9"/>
                        </a:highlight>
                        <a:latin typeface="Arial" panose="020B0604020202020204" pitchFamily="34" charset="0"/>
                      </a:endParaRPr>
                    </a:p>
                  </a:txBody>
                  <a:tcPr marL="8672" marR="8672" marT="8672"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727637716"/>
                  </a:ext>
                </a:extLst>
              </a:tr>
              <a:tr h="242245">
                <a:tc>
                  <a:txBody>
                    <a:bodyPr/>
                    <a:lstStyle/>
                    <a:p>
                      <a:pPr algn="ctr" fontAlgn="ctr">
                        <a:spcBef>
                          <a:spcPts val="0"/>
                        </a:spcBef>
                        <a:spcAft>
                          <a:spcPts val="0"/>
                        </a:spcAft>
                      </a:pPr>
                      <a:r>
                        <a:rPr lang="en-IN" sz="1300" b="0" i="0" u="none" strike="noStrike">
                          <a:solidFill>
                            <a:srgbClr val="000000"/>
                          </a:solidFill>
                          <a:effectLst/>
                          <a:latin typeface="Aptos Narrow" panose="020B0004020202020204" pitchFamily="34" charset="0"/>
                        </a:rPr>
                        <a:t>Sunrisers Hyderabad</a:t>
                      </a:r>
                      <a:endParaRPr lang="en-IN" sz="2100" b="0" i="0" u="none" strike="noStrike">
                        <a:effectLst/>
                        <a:latin typeface="Arial" panose="020B0604020202020204" pitchFamily="34" charset="0"/>
                      </a:endParaRPr>
                    </a:p>
                  </a:txBody>
                  <a:tcPr marL="8672" marR="8672" marT="8672"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IN" sz="1300" b="0" i="0" u="none" strike="noStrike">
                          <a:solidFill>
                            <a:srgbClr val="000000"/>
                          </a:solidFill>
                          <a:effectLst/>
                          <a:latin typeface="Aptos Narrow" panose="020B0004020202020204" pitchFamily="34" charset="0"/>
                        </a:rPr>
                        <a:t>4944</a:t>
                      </a:r>
                      <a:endParaRPr lang="en-IN" sz="2100" b="0" i="0" u="none" strike="noStrike">
                        <a:effectLst/>
                        <a:latin typeface="Arial" panose="020B0604020202020204" pitchFamily="34" charset="0"/>
                      </a:endParaRPr>
                    </a:p>
                  </a:txBody>
                  <a:tcPr marL="8672" marR="8672" marT="8672"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0656454"/>
                  </a:ext>
                </a:extLst>
              </a:tr>
              <a:tr h="242245">
                <a:tc>
                  <a:txBody>
                    <a:bodyPr/>
                    <a:lstStyle/>
                    <a:p>
                      <a:pPr algn="ctr" fontAlgn="ctr">
                        <a:spcBef>
                          <a:spcPts val="0"/>
                        </a:spcBef>
                        <a:spcAft>
                          <a:spcPts val="0"/>
                        </a:spcAft>
                      </a:pPr>
                      <a:r>
                        <a:rPr lang="en-IN" sz="1300" b="0" i="0" u="none" strike="noStrike">
                          <a:solidFill>
                            <a:srgbClr val="000000"/>
                          </a:solidFill>
                          <a:effectLst/>
                          <a:highlight>
                            <a:srgbClr val="D9D9D9"/>
                          </a:highlight>
                          <a:latin typeface="Aptos Narrow" panose="020B0004020202020204" pitchFamily="34" charset="0"/>
                        </a:rPr>
                        <a:t>Deccan Chargers</a:t>
                      </a:r>
                      <a:endParaRPr lang="en-IN" sz="2100" b="0" i="0" u="none" strike="noStrike">
                        <a:effectLst/>
                        <a:highlight>
                          <a:srgbClr val="D9D9D9"/>
                        </a:highlight>
                        <a:latin typeface="Arial" panose="020B0604020202020204" pitchFamily="34" charset="0"/>
                      </a:endParaRPr>
                    </a:p>
                  </a:txBody>
                  <a:tcPr marL="8672" marR="8672" marT="8672"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spcBef>
                          <a:spcPts val="0"/>
                        </a:spcBef>
                        <a:spcAft>
                          <a:spcPts val="0"/>
                        </a:spcAft>
                      </a:pPr>
                      <a:r>
                        <a:rPr lang="en-IN" sz="1300" b="0" i="0" u="none" strike="noStrike">
                          <a:solidFill>
                            <a:srgbClr val="000000"/>
                          </a:solidFill>
                          <a:effectLst/>
                          <a:highlight>
                            <a:srgbClr val="D9D9D9"/>
                          </a:highlight>
                          <a:latin typeface="Aptos Narrow" panose="020B0004020202020204" pitchFamily="34" charset="0"/>
                        </a:rPr>
                        <a:t>3227</a:t>
                      </a:r>
                      <a:endParaRPr lang="en-IN" sz="2100" b="0" i="0" u="none" strike="noStrike">
                        <a:effectLst/>
                        <a:highlight>
                          <a:srgbClr val="D9D9D9"/>
                        </a:highlight>
                        <a:latin typeface="Arial" panose="020B0604020202020204" pitchFamily="34" charset="0"/>
                      </a:endParaRPr>
                    </a:p>
                  </a:txBody>
                  <a:tcPr marL="8672" marR="8672" marT="8672"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891566167"/>
                  </a:ext>
                </a:extLst>
              </a:tr>
              <a:tr h="242245">
                <a:tc>
                  <a:txBody>
                    <a:bodyPr/>
                    <a:lstStyle/>
                    <a:p>
                      <a:pPr algn="ctr" fontAlgn="ctr">
                        <a:spcBef>
                          <a:spcPts val="0"/>
                        </a:spcBef>
                        <a:spcAft>
                          <a:spcPts val="0"/>
                        </a:spcAft>
                      </a:pPr>
                      <a:r>
                        <a:rPr lang="en-IN" sz="1300" b="0" i="0" u="none" strike="noStrike">
                          <a:solidFill>
                            <a:srgbClr val="000000"/>
                          </a:solidFill>
                          <a:effectLst/>
                          <a:latin typeface="Aptos Narrow" panose="020B0004020202020204" pitchFamily="34" charset="0"/>
                        </a:rPr>
                        <a:t>Pune Warriors</a:t>
                      </a:r>
                      <a:endParaRPr lang="en-IN" sz="2100" b="0" i="0" u="none" strike="noStrike">
                        <a:effectLst/>
                        <a:latin typeface="Arial" panose="020B0604020202020204" pitchFamily="34" charset="0"/>
                      </a:endParaRPr>
                    </a:p>
                  </a:txBody>
                  <a:tcPr marL="8672" marR="8672" marT="8672"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IN" sz="1300" b="0" i="0" u="none" strike="noStrike">
                          <a:solidFill>
                            <a:srgbClr val="000000"/>
                          </a:solidFill>
                          <a:effectLst/>
                          <a:latin typeface="Aptos Narrow" panose="020B0004020202020204" pitchFamily="34" charset="0"/>
                        </a:rPr>
                        <a:t>2099</a:t>
                      </a:r>
                      <a:endParaRPr lang="en-IN" sz="2100" b="0" i="0" u="none" strike="noStrike">
                        <a:effectLst/>
                        <a:latin typeface="Arial" panose="020B0604020202020204" pitchFamily="34" charset="0"/>
                      </a:endParaRPr>
                    </a:p>
                  </a:txBody>
                  <a:tcPr marL="8672" marR="8672" marT="8672"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66395882"/>
                  </a:ext>
                </a:extLst>
              </a:tr>
              <a:tr h="242245">
                <a:tc>
                  <a:txBody>
                    <a:bodyPr/>
                    <a:lstStyle/>
                    <a:p>
                      <a:pPr algn="ctr" fontAlgn="ctr">
                        <a:spcBef>
                          <a:spcPts val="0"/>
                        </a:spcBef>
                        <a:spcAft>
                          <a:spcPts val="0"/>
                        </a:spcAft>
                      </a:pPr>
                      <a:r>
                        <a:rPr lang="en-IN" sz="1300" b="0" i="0" u="none" strike="noStrike">
                          <a:solidFill>
                            <a:srgbClr val="000000"/>
                          </a:solidFill>
                          <a:effectLst/>
                          <a:highlight>
                            <a:srgbClr val="D9D9D9"/>
                          </a:highlight>
                          <a:latin typeface="Aptos Narrow" panose="020B0004020202020204" pitchFamily="34" charset="0"/>
                        </a:rPr>
                        <a:t>Delhi Capitals</a:t>
                      </a:r>
                      <a:endParaRPr lang="en-IN" sz="2100" b="0" i="0" u="none" strike="noStrike">
                        <a:effectLst/>
                        <a:highlight>
                          <a:srgbClr val="D9D9D9"/>
                        </a:highlight>
                        <a:latin typeface="Arial" panose="020B0604020202020204" pitchFamily="34" charset="0"/>
                      </a:endParaRPr>
                    </a:p>
                  </a:txBody>
                  <a:tcPr marL="8672" marR="8672" marT="8672"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spcBef>
                          <a:spcPts val="0"/>
                        </a:spcBef>
                        <a:spcAft>
                          <a:spcPts val="0"/>
                        </a:spcAft>
                      </a:pPr>
                      <a:r>
                        <a:rPr lang="en-IN" sz="1300" b="0" i="0" u="none" strike="noStrike">
                          <a:solidFill>
                            <a:srgbClr val="000000"/>
                          </a:solidFill>
                          <a:effectLst/>
                          <a:highlight>
                            <a:srgbClr val="D9D9D9"/>
                          </a:highlight>
                          <a:latin typeface="Aptos Narrow" panose="020B0004020202020204" pitchFamily="34" charset="0"/>
                        </a:rPr>
                        <a:t>1324</a:t>
                      </a:r>
                      <a:endParaRPr lang="en-IN" sz="2100" b="0" i="0" u="none" strike="noStrike">
                        <a:effectLst/>
                        <a:highlight>
                          <a:srgbClr val="D9D9D9"/>
                        </a:highlight>
                        <a:latin typeface="Arial" panose="020B0604020202020204" pitchFamily="34" charset="0"/>
                      </a:endParaRPr>
                    </a:p>
                  </a:txBody>
                  <a:tcPr marL="8672" marR="8672" marT="8672"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91858636"/>
                  </a:ext>
                </a:extLst>
              </a:tr>
              <a:tr h="242245">
                <a:tc>
                  <a:txBody>
                    <a:bodyPr/>
                    <a:lstStyle/>
                    <a:p>
                      <a:pPr algn="ctr" fontAlgn="ctr">
                        <a:spcBef>
                          <a:spcPts val="0"/>
                        </a:spcBef>
                        <a:spcAft>
                          <a:spcPts val="0"/>
                        </a:spcAft>
                      </a:pPr>
                      <a:r>
                        <a:rPr lang="en-IN" sz="1300" b="0" i="0" u="none" strike="noStrike">
                          <a:solidFill>
                            <a:srgbClr val="000000"/>
                          </a:solidFill>
                          <a:effectLst/>
                          <a:latin typeface="Aptos Narrow" panose="020B0004020202020204" pitchFamily="34" charset="0"/>
                        </a:rPr>
                        <a:t>Gujarat Lions</a:t>
                      </a:r>
                      <a:endParaRPr lang="en-IN" sz="2100" b="0" i="0" u="none" strike="noStrike">
                        <a:effectLst/>
                        <a:latin typeface="Arial" panose="020B0604020202020204" pitchFamily="34" charset="0"/>
                      </a:endParaRPr>
                    </a:p>
                  </a:txBody>
                  <a:tcPr marL="8672" marR="8672" marT="8672"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IN" sz="1300" b="0" i="0" u="none" strike="noStrike">
                          <a:solidFill>
                            <a:srgbClr val="000000"/>
                          </a:solidFill>
                          <a:effectLst/>
                          <a:latin typeface="Aptos Narrow" panose="020B0004020202020204" pitchFamily="34" charset="0"/>
                        </a:rPr>
                        <a:t>1153</a:t>
                      </a:r>
                      <a:endParaRPr lang="en-IN" sz="2100" b="0" i="0" u="none" strike="noStrike">
                        <a:effectLst/>
                        <a:latin typeface="Arial" panose="020B0604020202020204" pitchFamily="34" charset="0"/>
                      </a:endParaRPr>
                    </a:p>
                  </a:txBody>
                  <a:tcPr marL="8672" marR="8672" marT="8672"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79976511"/>
                  </a:ext>
                </a:extLst>
              </a:tr>
              <a:tr h="242245">
                <a:tc>
                  <a:txBody>
                    <a:bodyPr/>
                    <a:lstStyle/>
                    <a:p>
                      <a:pPr algn="ctr" fontAlgn="ctr">
                        <a:spcBef>
                          <a:spcPts val="0"/>
                        </a:spcBef>
                        <a:spcAft>
                          <a:spcPts val="0"/>
                        </a:spcAft>
                      </a:pPr>
                      <a:r>
                        <a:rPr lang="en-IN" sz="1300" b="0" i="0" u="none" strike="noStrike">
                          <a:solidFill>
                            <a:srgbClr val="000000"/>
                          </a:solidFill>
                          <a:effectLst/>
                          <a:highlight>
                            <a:srgbClr val="D9D9D9"/>
                          </a:highlight>
                          <a:latin typeface="Aptos Narrow" panose="020B0004020202020204" pitchFamily="34" charset="0"/>
                        </a:rPr>
                        <a:t>Rising Pune Supergiant</a:t>
                      </a:r>
                      <a:endParaRPr lang="en-IN" sz="2100" b="0" i="0" u="none" strike="noStrike">
                        <a:effectLst/>
                        <a:highlight>
                          <a:srgbClr val="D9D9D9"/>
                        </a:highlight>
                        <a:latin typeface="Arial" panose="020B0604020202020204" pitchFamily="34" charset="0"/>
                      </a:endParaRPr>
                    </a:p>
                  </a:txBody>
                  <a:tcPr marL="8672" marR="8672" marT="8672"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spcBef>
                          <a:spcPts val="0"/>
                        </a:spcBef>
                        <a:spcAft>
                          <a:spcPts val="0"/>
                        </a:spcAft>
                      </a:pPr>
                      <a:r>
                        <a:rPr lang="en-IN" sz="1300" b="0" i="0" u="none" strike="noStrike">
                          <a:solidFill>
                            <a:srgbClr val="000000"/>
                          </a:solidFill>
                          <a:effectLst/>
                          <a:highlight>
                            <a:srgbClr val="D9D9D9"/>
                          </a:highlight>
                          <a:latin typeface="Aptos Narrow" panose="020B0004020202020204" pitchFamily="34" charset="0"/>
                        </a:rPr>
                        <a:t>616</a:t>
                      </a:r>
                      <a:endParaRPr lang="en-IN" sz="2100" b="0" i="0" u="none" strike="noStrike">
                        <a:effectLst/>
                        <a:highlight>
                          <a:srgbClr val="D9D9D9"/>
                        </a:highlight>
                        <a:latin typeface="Arial" panose="020B0604020202020204" pitchFamily="34" charset="0"/>
                      </a:endParaRPr>
                    </a:p>
                  </a:txBody>
                  <a:tcPr marL="8672" marR="8672" marT="8672"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746582203"/>
                  </a:ext>
                </a:extLst>
              </a:tr>
              <a:tr h="242245">
                <a:tc>
                  <a:txBody>
                    <a:bodyPr/>
                    <a:lstStyle/>
                    <a:p>
                      <a:pPr algn="ctr" fontAlgn="ctr">
                        <a:spcBef>
                          <a:spcPts val="0"/>
                        </a:spcBef>
                        <a:spcAft>
                          <a:spcPts val="0"/>
                        </a:spcAft>
                      </a:pPr>
                      <a:r>
                        <a:rPr lang="en-IN" sz="1300" b="0" i="0" u="none" strike="noStrike">
                          <a:solidFill>
                            <a:srgbClr val="000000"/>
                          </a:solidFill>
                          <a:effectLst/>
                          <a:latin typeface="Aptos Narrow" panose="020B0004020202020204" pitchFamily="34" charset="0"/>
                        </a:rPr>
                        <a:t>Kochi Tuskers Kerala</a:t>
                      </a:r>
                      <a:endParaRPr lang="en-IN" sz="2100" b="0" i="0" u="none" strike="noStrike">
                        <a:effectLst/>
                        <a:latin typeface="Arial" panose="020B0604020202020204" pitchFamily="34" charset="0"/>
                      </a:endParaRPr>
                    </a:p>
                  </a:txBody>
                  <a:tcPr marL="8672" marR="8672" marT="8672"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IN" sz="1300" b="0" i="0" u="none" strike="noStrike">
                          <a:solidFill>
                            <a:srgbClr val="000000"/>
                          </a:solidFill>
                          <a:effectLst/>
                          <a:latin typeface="Aptos Narrow" panose="020B0004020202020204" pitchFamily="34" charset="0"/>
                        </a:rPr>
                        <a:t>595</a:t>
                      </a:r>
                      <a:endParaRPr lang="en-IN" sz="2100" b="0" i="0" u="none" strike="noStrike">
                        <a:effectLst/>
                        <a:latin typeface="Arial" panose="020B0604020202020204" pitchFamily="34" charset="0"/>
                      </a:endParaRPr>
                    </a:p>
                  </a:txBody>
                  <a:tcPr marL="8672" marR="8672" marT="8672"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31991350"/>
                  </a:ext>
                </a:extLst>
              </a:tr>
              <a:tr h="242245">
                <a:tc>
                  <a:txBody>
                    <a:bodyPr/>
                    <a:lstStyle/>
                    <a:p>
                      <a:pPr algn="ctr" fontAlgn="ctr">
                        <a:spcBef>
                          <a:spcPts val="0"/>
                        </a:spcBef>
                        <a:spcAft>
                          <a:spcPts val="0"/>
                        </a:spcAft>
                      </a:pPr>
                      <a:r>
                        <a:rPr lang="en-IN" sz="1300" b="0" i="0" u="none" strike="noStrike">
                          <a:solidFill>
                            <a:srgbClr val="000000"/>
                          </a:solidFill>
                          <a:effectLst/>
                          <a:highlight>
                            <a:srgbClr val="D9D9D9"/>
                          </a:highlight>
                          <a:latin typeface="Aptos Narrow" panose="020B0004020202020204" pitchFamily="34" charset="0"/>
                        </a:rPr>
                        <a:t>Rising Pune Supergiants</a:t>
                      </a:r>
                      <a:endParaRPr lang="en-IN" sz="2100" b="0" i="0" u="none" strike="noStrike">
                        <a:effectLst/>
                        <a:highlight>
                          <a:srgbClr val="D9D9D9"/>
                        </a:highlight>
                        <a:latin typeface="Arial" panose="020B0604020202020204" pitchFamily="34" charset="0"/>
                      </a:endParaRPr>
                    </a:p>
                  </a:txBody>
                  <a:tcPr marL="8672" marR="8672" marT="8672"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spcBef>
                          <a:spcPts val="0"/>
                        </a:spcBef>
                        <a:spcAft>
                          <a:spcPts val="0"/>
                        </a:spcAft>
                      </a:pPr>
                      <a:r>
                        <a:rPr lang="en-IN" sz="1300" b="0" i="0" u="none" strike="noStrike">
                          <a:solidFill>
                            <a:srgbClr val="000000"/>
                          </a:solidFill>
                          <a:effectLst/>
                          <a:highlight>
                            <a:srgbClr val="D9D9D9"/>
                          </a:highlight>
                          <a:latin typeface="Aptos Narrow" panose="020B0004020202020204" pitchFamily="34" charset="0"/>
                        </a:rPr>
                        <a:t>521</a:t>
                      </a:r>
                      <a:endParaRPr lang="en-IN" sz="2100" b="0" i="0" u="none" strike="noStrike">
                        <a:effectLst/>
                        <a:highlight>
                          <a:srgbClr val="D9D9D9"/>
                        </a:highlight>
                        <a:latin typeface="Arial" panose="020B0604020202020204" pitchFamily="34" charset="0"/>
                      </a:endParaRPr>
                    </a:p>
                  </a:txBody>
                  <a:tcPr marL="8672" marR="8672" marT="8672"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719115038"/>
                  </a:ext>
                </a:extLst>
              </a:tr>
            </a:tbl>
          </a:graphicData>
        </a:graphic>
      </p:graphicFrame>
    </p:spTree>
    <p:extLst>
      <p:ext uri="{BB962C8B-B14F-4D97-AF65-F5344CB8AC3E}">
        <p14:creationId xmlns:p14="http://schemas.microsoft.com/office/powerpoint/2010/main" val="12680477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400B5D-FF28-4CCC-FEFA-8BB87E579FD7}"/>
              </a:ext>
            </a:extLst>
          </p:cNvPr>
          <p:cNvSpPr>
            <a:spLocks noGrp="1"/>
          </p:cNvSpPr>
          <p:nvPr>
            <p:ph type="title"/>
          </p:nvPr>
        </p:nvSpPr>
        <p:spPr>
          <a:xfrm>
            <a:off x="640080" y="325369"/>
            <a:ext cx="4368602" cy="1956841"/>
          </a:xfrm>
        </p:spPr>
        <p:txBody>
          <a:bodyPr anchor="b">
            <a:normAutofit/>
          </a:bodyPr>
          <a:lstStyle/>
          <a:p>
            <a:r>
              <a:rPr lang="en-IN" sz="2600"/>
              <a:t>6.</a:t>
            </a:r>
            <a:r>
              <a:rPr lang="en-US" sz="2600"/>
              <a:t> Write a query to fetch the total number of dismissals by dismissal kinds where dismissal kind is not NA</a:t>
            </a:r>
            <a:endParaRPr lang="en-IN" sz="2600"/>
          </a:p>
        </p:txBody>
      </p:sp>
      <p:sp>
        <p:nvSpPr>
          <p:cNvPr id="1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1E7E6FF-2305-5073-3DED-2F1C2F571D94}"/>
              </a:ext>
            </a:extLst>
          </p:cNvPr>
          <p:cNvSpPr>
            <a:spLocks noGrp="1"/>
          </p:cNvSpPr>
          <p:nvPr>
            <p:ph idx="1"/>
          </p:nvPr>
        </p:nvSpPr>
        <p:spPr>
          <a:xfrm>
            <a:off x="640080" y="2872899"/>
            <a:ext cx="4243589" cy="3320668"/>
          </a:xfrm>
        </p:spPr>
        <p:txBody>
          <a:bodyPr>
            <a:normAutofit/>
          </a:bodyPr>
          <a:lstStyle/>
          <a:p>
            <a:pPr marL="0" indent="0">
              <a:buNone/>
            </a:pPr>
            <a:r>
              <a:rPr lang="en-US" sz="2200"/>
              <a:t>Select Dissmissal_kind , Count(dissmissal_kind) As No_of_Dissmissal from Deliveries_v02</a:t>
            </a:r>
          </a:p>
          <a:p>
            <a:pPr marL="0" indent="0">
              <a:buNone/>
            </a:pPr>
            <a:r>
              <a:rPr lang="en-US" sz="2200"/>
              <a:t>where dissmissal_kind != 'NA'</a:t>
            </a:r>
          </a:p>
          <a:p>
            <a:pPr marL="0" indent="0">
              <a:buNone/>
            </a:pPr>
            <a:r>
              <a:rPr lang="en-US" sz="2200"/>
              <a:t>group by Dissmissal_kind</a:t>
            </a:r>
          </a:p>
          <a:p>
            <a:pPr marL="0" indent="0">
              <a:buNone/>
            </a:pPr>
            <a:r>
              <a:rPr lang="en-US" sz="2200"/>
              <a:t>Order By No_of_Dissmissal desc;</a:t>
            </a:r>
            <a:endParaRPr lang="en-IN" sz="2200"/>
          </a:p>
        </p:txBody>
      </p:sp>
      <p:pic>
        <p:nvPicPr>
          <p:cNvPr id="6" name="Picture 5" descr="A person in a red uniform holding a bat&#10;&#10;Description automatically generated">
            <a:extLst>
              <a:ext uri="{FF2B5EF4-FFF2-40B4-BE49-F238E27FC236}">
                <a16:creationId xmlns:a16="http://schemas.microsoft.com/office/drawing/2014/main" id="{AB6E86F4-EA49-077F-BB2A-BAD0386AA491}"/>
              </a:ext>
            </a:extLst>
          </p:cNvPr>
          <p:cNvPicPr>
            <a:picLocks noChangeAspect="1"/>
          </p:cNvPicPr>
          <p:nvPr/>
        </p:nvPicPr>
        <p:blipFill rotWithShape="1">
          <a:blip r:embed="rId2"/>
          <a:srcRect b="9365"/>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9349877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8ACD23-8025-BA46-E9A8-E7B166CDE5E0}"/>
              </a:ext>
            </a:extLst>
          </p:cNvPr>
          <p:cNvSpPr>
            <a:spLocks noGrp="1"/>
          </p:cNvSpPr>
          <p:nvPr>
            <p:ph type="title"/>
          </p:nvPr>
        </p:nvSpPr>
        <p:spPr>
          <a:xfrm>
            <a:off x="635000" y="640823"/>
            <a:ext cx="3418659" cy="5583148"/>
          </a:xfrm>
        </p:spPr>
        <p:txBody>
          <a:bodyPr anchor="ctr">
            <a:normAutofit/>
          </a:bodyPr>
          <a:lstStyle/>
          <a:p>
            <a:r>
              <a:rPr lang="en-IN" sz="5400"/>
              <a:t>6. Query Result</a:t>
            </a:r>
          </a:p>
        </p:txBody>
      </p:sp>
      <p:sp>
        <p:nvSpPr>
          <p:cNvPr id="18"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D5090398-722B-8072-020F-00A4843D5565}"/>
              </a:ext>
            </a:extLst>
          </p:cNvPr>
          <p:cNvGraphicFramePr>
            <a:graphicFrameLocks noGrp="1"/>
          </p:cNvGraphicFramePr>
          <p:nvPr>
            <p:ph idx="1"/>
            <p:extLst>
              <p:ext uri="{D42A27DB-BD31-4B8C-83A1-F6EECF244321}">
                <p14:modId xmlns:p14="http://schemas.microsoft.com/office/powerpoint/2010/main" val="1317478181"/>
              </p:ext>
            </p:extLst>
          </p:nvPr>
        </p:nvGraphicFramePr>
        <p:xfrm>
          <a:off x="5064266" y="640822"/>
          <a:ext cx="6068017" cy="5536150"/>
        </p:xfrm>
        <a:graphic>
          <a:graphicData uri="http://schemas.openxmlformats.org/drawingml/2006/table">
            <a:tbl>
              <a:tblPr firstRow="1" bandRow="1"/>
              <a:tblGrid>
                <a:gridCol w="3181290">
                  <a:extLst>
                    <a:ext uri="{9D8B030D-6E8A-4147-A177-3AD203B41FA5}">
                      <a16:colId xmlns:a16="http://schemas.microsoft.com/office/drawing/2014/main" val="1599836655"/>
                    </a:ext>
                  </a:extLst>
                </a:gridCol>
                <a:gridCol w="2886727">
                  <a:extLst>
                    <a:ext uri="{9D8B030D-6E8A-4147-A177-3AD203B41FA5}">
                      <a16:colId xmlns:a16="http://schemas.microsoft.com/office/drawing/2014/main" val="3381978438"/>
                    </a:ext>
                  </a:extLst>
                </a:gridCol>
              </a:tblGrid>
              <a:tr h="553615">
                <a:tc>
                  <a:txBody>
                    <a:bodyPr/>
                    <a:lstStyle/>
                    <a:p>
                      <a:pPr algn="ctr" fontAlgn="ctr"/>
                      <a:r>
                        <a:rPr lang="en-IN" sz="2900" b="1" i="0" u="none" strike="noStrike">
                          <a:solidFill>
                            <a:srgbClr val="FFFFFF"/>
                          </a:solidFill>
                          <a:effectLst/>
                          <a:highlight>
                            <a:srgbClr val="000000"/>
                          </a:highlight>
                          <a:latin typeface="Aptos Narrow" panose="020B0004020202020204" pitchFamily="34" charset="0"/>
                        </a:rPr>
                        <a:t>dissmissal_kind</a:t>
                      </a:r>
                    </a:p>
                  </a:txBody>
                  <a:tcPr marL="19914" marR="19914" marT="19914"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IN" sz="2900" b="1" i="0" u="none" strike="noStrike">
                          <a:solidFill>
                            <a:srgbClr val="FFFFFF"/>
                          </a:solidFill>
                          <a:effectLst/>
                          <a:highlight>
                            <a:srgbClr val="000000"/>
                          </a:highlight>
                          <a:latin typeface="Aptos Narrow" panose="020B0004020202020204" pitchFamily="34" charset="0"/>
                        </a:rPr>
                        <a:t>no_of_dissmissal</a:t>
                      </a:r>
                    </a:p>
                  </a:txBody>
                  <a:tcPr marL="19914" marR="19914" marT="19914"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842716798"/>
                  </a:ext>
                </a:extLst>
              </a:tr>
              <a:tr h="553615">
                <a:tc>
                  <a:txBody>
                    <a:bodyPr/>
                    <a:lstStyle/>
                    <a:p>
                      <a:pPr algn="ctr" fontAlgn="ctr"/>
                      <a:r>
                        <a:rPr lang="en-IN" sz="2900" b="0" i="0" u="none" strike="noStrike">
                          <a:solidFill>
                            <a:srgbClr val="000000"/>
                          </a:solidFill>
                          <a:effectLst/>
                          <a:highlight>
                            <a:srgbClr val="D9D9D9"/>
                          </a:highlight>
                          <a:latin typeface="Aptos Narrow" panose="020B0004020202020204" pitchFamily="34" charset="0"/>
                        </a:rPr>
                        <a:t>caught</a:t>
                      </a:r>
                    </a:p>
                  </a:txBody>
                  <a:tcPr marL="19914" marR="19914" marT="19914"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2900" b="0" i="0" u="none" strike="noStrike">
                          <a:solidFill>
                            <a:srgbClr val="000000"/>
                          </a:solidFill>
                          <a:effectLst/>
                          <a:highlight>
                            <a:srgbClr val="D9D9D9"/>
                          </a:highlight>
                          <a:latin typeface="Aptos Narrow" panose="020B0004020202020204" pitchFamily="34" charset="0"/>
                        </a:rPr>
                        <a:t>5743</a:t>
                      </a:r>
                    </a:p>
                  </a:txBody>
                  <a:tcPr marL="19914" marR="19914" marT="19914"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588280970"/>
                  </a:ext>
                </a:extLst>
              </a:tr>
              <a:tr h="553615">
                <a:tc>
                  <a:txBody>
                    <a:bodyPr/>
                    <a:lstStyle/>
                    <a:p>
                      <a:pPr algn="ctr" fontAlgn="ctr"/>
                      <a:r>
                        <a:rPr lang="en-IN" sz="2900" b="0" i="0" u="none" strike="noStrike">
                          <a:solidFill>
                            <a:srgbClr val="000000"/>
                          </a:solidFill>
                          <a:effectLst/>
                          <a:latin typeface="Aptos Narrow" panose="020B0004020202020204" pitchFamily="34" charset="0"/>
                        </a:rPr>
                        <a:t>bowled</a:t>
                      </a:r>
                    </a:p>
                  </a:txBody>
                  <a:tcPr marL="19914" marR="19914" marT="19914"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2900" b="0" i="0" u="none" strike="noStrike">
                          <a:solidFill>
                            <a:srgbClr val="000000"/>
                          </a:solidFill>
                          <a:effectLst/>
                          <a:latin typeface="Aptos Narrow" panose="020B0004020202020204" pitchFamily="34" charset="0"/>
                        </a:rPr>
                        <a:t>1700</a:t>
                      </a:r>
                    </a:p>
                  </a:txBody>
                  <a:tcPr marL="19914" marR="19914" marT="19914"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29133879"/>
                  </a:ext>
                </a:extLst>
              </a:tr>
              <a:tr h="553615">
                <a:tc>
                  <a:txBody>
                    <a:bodyPr/>
                    <a:lstStyle/>
                    <a:p>
                      <a:pPr algn="ctr" fontAlgn="ctr"/>
                      <a:r>
                        <a:rPr lang="en-IN" sz="2900" b="0" i="0" u="none" strike="noStrike">
                          <a:solidFill>
                            <a:srgbClr val="000000"/>
                          </a:solidFill>
                          <a:effectLst/>
                          <a:highlight>
                            <a:srgbClr val="D9D9D9"/>
                          </a:highlight>
                          <a:latin typeface="Aptos Narrow" panose="020B0004020202020204" pitchFamily="34" charset="0"/>
                        </a:rPr>
                        <a:t>run out</a:t>
                      </a:r>
                    </a:p>
                  </a:txBody>
                  <a:tcPr marL="19914" marR="19914" marT="19914"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2900" b="0" i="0" u="none" strike="noStrike">
                          <a:solidFill>
                            <a:srgbClr val="000000"/>
                          </a:solidFill>
                          <a:effectLst/>
                          <a:highlight>
                            <a:srgbClr val="D9D9D9"/>
                          </a:highlight>
                          <a:latin typeface="Aptos Narrow" panose="020B0004020202020204" pitchFamily="34" charset="0"/>
                        </a:rPr>
                        <a:t>893</a:t>
                      </a:r>
                    </a:p>
                  </a:txBody>
                  <a:tcPr marL="19914" marR="19914" marT="19914"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88371882"/>
                  </a:ext>
                </a:extLst>
              </a:tr>
              <a:tr h="553615">
                <a:tc>
                  <a:txBody>
                    <a:bodyPr/>
                    <a:lstStyle/>
                    <a:p>
                      <a:pPr algn="ctr" fontAlgn="ctr"/>
                      <a:r>
                        <a:rPr lang="en-IN" sz="2900" b="0" i="0" u="none" strike="noStrike">
                          <a:solidFill>
                            <a:srgbClr val="000000"/>
                          </a:solidFill>
                          <a:effectLst/>
                          <a:latin typeface="Aptos Narrow" panose="020B0004020202020204" pitchFamily="34" charset="0"/>
                        </a:rPr>
                        <a:t>lbw</a:t>
                      </a:r>
                    </a:p>
                  </a:txBody>
                  <a:tcPr marL="19914" marR="19914" marT="19914"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2900" b="0" i="0" u="none" strike="noStrike">
                          <a:solidFill>
                            <a:srgbClr val="000000"/>
                          </a:solidFill>
                          <a:effectLst/>
                          <a:latin typeface="Aptos Narrow" panose="020B0004020202020204" pitchFamily="34" charset="0"/>
                        </a:rPr>
                        <a:t>571</a:t>
                      </a:r>
                    </a:p>
                  </a:txBody>
                  <a:tcPr marL="19914" marR="19914" marT="19914"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70944431"/>
                  </a:ext>
                </a:extLst>
              </a:tr>
              <a:tr h="553615">
                <a:tc>
                  <a:txBody>
                    <a:bodyPr/>
                    <a:lstStyle/>
                    <a:p>
                      <a:pPr algn="ctr" fontAlgn="ctr"/>
                      <a:r>
                        <a:rPr lang="en-IN" sz="2900" b="0" i="0" u="none" strike="noStrike">
                          <a:solidFill>
                            <a:srgbClr val="000000"/>
                          </a:solidFill>
                          <a:effectLst/>
                          <a:highlight>
                            <a:srgbClr val="D9D9D9"/>
                          </a:highlight>
                          <a:latin typeface="Aptos Narrow" panose="020B0004020202020204" pitchFamily="34" charset="0"/>
                        </a:rPr>
                        <a:t>stumped</a:t>
                      </a:r>
                    </a:p>
                  </a:txBody>
                  <a:tcPr marL="19914" marR="19914" marT="19914"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2900" b="0" i="0" u="none" strike="noStrike">
                          <a:solidFill>
                            <a:srgbClr val="000000"/>
                          </a:solidFill>
                          <a:effectLst/>
                          <a:highlight>
                            <a:srgbClr val="D9D9D9"/>
                          </a:highlight>
                          <a:latin typeface="Aptos Narrow" panose="020B0004020202020204" pitchFamily="34" charset="0"/>
                        </a:rPr>
                        <a:t>294</a:t>
                      </a:r>
                    </a:p>
                  </a:txBody>
                  <a:tcPr marL="19914" marR="19914" marT="19914"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400404526"/>
                  </a:ext>
                </a:extLst>
              </a:tr>
              <a:tr h="553615">
                <a:tc>
                  <a:txBody>
                    <a:bodyPr/>
                    <a:lstStyle/>
                    <a:p>
                      <a:pPr algn="ctr" fontAlgn="ctr"/>
                      <a:r>
                        <a:rPr lang="en-IN" sz="2900" b="0" i="0" u="none" strike="noStrike">
                          <a:solidFill>
                            <a:srgbClr val="000000"/>
                          </a:solidFill>
                          <a:effectLst/>
                          <a:latin typeface="Aptos Narrow" panose="020B0004020202020204" pitchFamily="34" charset="0"/>
                        </a:rPr>
                        <a:t>caught and bowled</a:t>
                      </a:r>
                    </a:p>
                  </a:txBody>
                  <a:tcPr marL="19914" marR="19914" marT="19914"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2900" b="0" i="0" u="none" strike="noStrike">
                          <a:solidFill>
                            <a:srgbClr val="000000"/>
                          </a:solidFill>
                          <a:effectLst/>
                          <a:latin typeface="Aptos Narrow" panose="020B0004020202020204" pitchFamily="34" charset="0"/>
                        </a:rPr>
                        <a:t>269</a:t>
                      </a:r>
                    </a:p>
                  </a:txBody>
                  <a:tcPr marL="19914" marR="19914" marT="19914"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73750231"/>
                  </a:ext>
                </a:extLst>
              </a:tr>
              <a:tr h="553615">
                <a:tc>
                  <a:txBody>
                    <a:bodyPr/>
                    <a:lstStyle/>
                    <a:p>
                      <a:pPr algn="ctr" fontAlgn="ctr"/>
                      <a:r>
                        <a:rPr lang="en-IN" sz="2900" b="0" i="0" u="none" strike="noStrike">
                          <a:solidFill>
                            <a:srgbClr val="000000"/>
                          </a:solidFill>
                          <a:effectLst/>
                          <a:highlight>
                            <a:srgbClr val="D9D9D9"/>
                          </a:highlight>
                          <a:latin typeface="Aptos Narrow" panose="020B0004020202020204" pitchFamily="34" charset="0"/>
                        </a:rPr>
                        <a:t>hit wicket</a:t>
                      </a:r>
                    </a:p>
                  </a:txBody>
                  <a:tcPr marL="19914" marR="19914" marT="19914"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2900" b="0" i="0" u="none" strike="noStrike">
                          <a:solidFill>
                            <a:srgbClr val="000000"/>
                          </a:solidFill>
                          <a:effectLst/>
                          <a:highlight>
                            <a:srgbClr val="D9D9D9"/>
                          </a:highlight>
                          <a:latin typeface="Aptos Narrow" panose="020B0004020202020204" pitchFamily="34" charset="0"/>
                        </a:rPr>
                        <a:t>12</a:t>
                      </a:r>
                    </a:p>
                  </a:txBody>
                  <a:tcPr marL="19914" marR="19914" marT="19914"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057392735"/>
                  </a:ext>
                </a:extLst>
              </a:tr>
              <a:tr h="553615">
                <a:tc>
                  <a:txBody>
                    <a:bodyPr/>
                    <a:lstStyle/>
                    <a:p>
                      <a:pPr algn="ctr" fontAlgn="ctr"/>
                      <a:r>
                        <a:rPr lang="en-IN" sz="2900" b="0" i="0" u="none" strike="noStrike">
                          <a:solidFill>
                            <a:srgbClr val="000000"/>
                          </a:solidFill>
                          <a:effectLst/>
                          <a:latin typeface="Aptos Narrow" panose="020B0004020202020204" pitchFamily="34" charset="0"/>
                        </a:rPr>
                        <a:t>retired hurt</a:t>
                      </a:r>
                    </a:p>
                  </a:txBody>
                  <a:tcPr marL="19914" marR="19914" marT="19914"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2900" b="0" i="0" u="none" strike="noStrike">
                          <a:solidFill>
                            <a:srgbClr val="000000"/>
                          </a:solidFill>
                          <a:effectLst/>
                          <a:latin typeface="Aptos Narrow" panose="020B0004020202020204" pitchFamily="34" charset="0"/>
                        </a:rPr>
                        <a:t>11</a:t>
                      </a:r>
                    </a:p>
                  </a:txBody>
                  <a:tcPr marL="19914" marR="19914" marT="19914"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89304716"/>
                  </a:ext>
                </a:extLst>
              </a:tr>
              <a:tr h="553615">
                <a:tc>
                  <a:txBody>
                    <a:bodyPr/>
                    <a:lstStyle/>
                    <a:p>
                      <a:pPr algn="ctr" fontAlgn="ctr"/>
                      <a:r>
                        <a:rPr lang="en-IN" sz="2900" b="0" i="0" u="none" strike="noStrike">
                          <a:solidFill>
                            <a:srgbClr val="000000"/>
                          </a:solidFill>
                          <a:effectLst/>
                          <a:highlight>
                            <a:srgbClr val="D9D9D9"/>
                          </a:highlight>
                          <a:latin typeface="Aptos Narrow" panose="020B0004020202020204" pitchFamily="34" charset="0"/>
                        </a:rPr>
                        <a:t>obstructing the field</a:t>
                      </a:r>
                    </a:p>
                  </a:txBody>
                  <a:tcPr marL="19914" marR="19914" marT="19914"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2900" b="0" i="0" u="none" strike="noStrike">
                          <a:solidFill>
                            <a:srgbClr val="000000"/>
                          </a:solidFill>
                          <a:effectLst/>
                          <a:highlight>
                            <a:srgbClr val="D9D9D9"/>
                          </a:highlight>
                          <a:latin typeface="Aptos Narrow" panose="020B0004020202020204" pitchFamily="34" charset="0"/>
                        </a:rPr>
                        <a:t>2</a:t>
                      </a:r>
                    </a:p>
                  </a:txBody>
                  <a:tcPr marL="19914" marR="19914" marT="19914"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616723931"/>
                  </a:ext>
                </a:extLst>
              </a:tr>
            </a:tbl>
          </a:graphicData>
        </a:graphic>
      </p:graphicFrame>
    </p:spTree>
    <p:extLst>
      <p:ext uri="{BB962C8B-B14F-4D97-AF65-F5344CB8AC3E}">
        <p14:creationId xmlns:p14="http://schemas.microsoft.com/office/powerpoint/2010/main" val="20530917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2B764C-E89B-556D-E183-0BD507FF07F6}"/>
              </a:ext>
            </a:extLst>
          </p:cNvPr>
          <p:cNvSpPr>
            <a:spLocks noGrp="1"/>
          </p:cNvSpPr>
          <p:nvPr>
            <p:ph type="title"/>
          </p:nvPr>
        </p:nvSpPr>
        <p:spPr>
          <a:xfrm>
            <a:off x="630936" y="640080"/>
            <a:ext cx="4818888" cy="1481328"/>
          </a:xfrm>
        </p:spPr>
        <p:txBody>
          <a:bodyPr anchor="b">
            <a:normAutofit/>
          </a:bodyPr>
          <a:lstStyle/>
          <a:p>
            <a:r>
              <a:rPr lang="en-IN" sz="2600" dirty="0"/>
              <a:t>7. </a:t>
            </a:r>
            <a:r>
              <a:rPr lang="en-US" sz="2600" dirty="0"/>
              <a:t>Write a query to get the top 5 bowlers who conceded maximum extra runs from the deliveries table</a:t>
            </a:r>
            <a:endParaRPr lang="en-IN" sz="2600" dirty="0"/>
          </a:p>
        </p:txBody>
      </p:sp>
      <p:sp>
        <p:nvSpPr>
          <p:cNvPr id="1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D8A3774-796D-FE9A-B4D0-2A74463B17C3}"/>
              </a:ext>
            </a:extLst>
          </p:cNvPr>
          <p:cNvSpPr>
            <a:spLocks noGrp="1"/>
          </p:cNvSpPr>
          <p:nvPr>
            <p:ph idx="1"/>
          </p:nvPr>
        </p:nvSpPr>
        <p:spPr>
          <a:xfrm>
            <a:off x="630936" y="2660904"/>
            <a:ext cx="4818888" cy="3547872"/>
          </a:xfrm>
        </p:spPr>
        <p:txBody>
          <a:bodyPr anchor="t">
            <a:normAutofit/>
          </a:bodyPr>
          <a:lstStyle/>
          <a:p>
            <a:pPr marL="0" indent="0">
              <a:buNone/>
            </a:pPr>
            <a:r>
              <a:rPr lang="en-US" sz="2200" dirty="0"/>
              <a:t>Select Bowler, Sum(</a:t>
            </a:r>
            <a:r>
              <a:rPr lang="en-US" sz="2200" dirty="0" err="1"/>
              <a:t>extra_run</a:t>
            </a:r>
            <a:r>
              <a:rPr lang="en-US" sz="2200" dirty="0"/>
              <a:t>) FROM Deliveries_v02 group by Bowler order by Sum(</a:t>
            </a:r>
            <a:r>
              <a:rPr lang="en-US" sz="2200" dirty="0" err="1"/>
              <a:t>Extra_run</a:t>
            </a:r>
            <a:r>
              <a:rPr lang="en-US" sz="2200" dirty="0"/>
              <a:t>) desc limit 5;</a:t>
            </a:r>
          </a:p>
          <a:p>
            <a:pPr marL="0" indent="0">
              <a:buNone/>
            </a:pPr>
            <a:endParaRPr lang="en-US" sz="2200" dirty="0"/>
          </a:p>
          <a:p>
            <a:pPr marL="0" indent="0">
              <a:buNone/>
            </a:pPr>
            <a:endParaRPr lang="en-IN" sz="2200" dirty="0"/>
          </a:p>
        </p:txBody>
      </p:sp>
      <p:pic>
        <p:nvPicPr>
          <p:cNvPr id="5" name="Picture 4">
            <a:extLst>
              <a:ext uri="{FF2B5EF4-FFF2-40B4-BE49-F238E27FC236}">
                <a16:creationId xmlns:a16="http://schemas.microsoft.com/office/drawing/2014/main" id="{D46F876E-7220-0FF2-EDE9-BBD9800354DC}"/>
              </a:ext>
            </a:extLst>
          </p:cNvPr>
          <p:cNvPicPr>
            <a:picLocks noChangeAspect="1"/>
          </p:cNvPicPr>
          <p:nvPr/>
        </p:nvPicPr>
        <p:blipFill>
          <a:blip r:embed="rId2"/>
          <a:stretch>
            <a:fillRect/>
          </a:stretch>
        </p:blipFill>
        <p:spPr>
          <a:xfrm>
            <a:off x="6099048" y="1805033"/>
            <a:ext cx="5458968" cy="3247934"/>
          </a:xfrm>
          <a:prstGeom prst="rect">
            <a:avLst/>
          </a:prstGeom>
        </p:spPr>
      </p:pic>
    </p:spTree>
    <p:extLst>
      <p:ext uri="{BB962C8B-B14F-4D97-AF65-F5344CB8AC3E}">
        <p14:creationId xmlns:p14="http://schemas.microsoft.com/office/powerpoint/2010/main" val="445947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3B06A3-72E4-339B-91FC-10EC8AA9D3AD}"/>
              </a:ext>
            </a:extLst>
          </p:cNvPr>
          <p:cNvSpPr>
            <a:spLocks noGrp="1"/>
          </p:cNvSpPr>
          <p:nvPr>
            <p:ph type="title"/>
          </p:nvPr>
        </p:nvSpPr>
        <p:spPr>
          <a:xfrm>
            <a:off x="838201" y="365125"/>
            <a:ext cx="5251316" cy="1807305"/>
          </a:xfrm>
        </p:spPr>
        <p:txBody>
          <a:bodyPr>
            <a:normAutofit/>
          </a:bodyPr>
          <a:lstStyle/>
          <a:p>
            <a:r>
              <a:rPr lang="en-IN" sz="2100"/>
              <a:t>8.</a:t>
            </a:r>
            <a:r>
              <a:rPr lang="en-US" sz="2100"/>
              <a:t> Write a query to create a table named deliveries_v03 with all the columns of</a:t>
            </a:r>
            <a:br>
              <a:rPr lang="en-US" sz="2100"/>
            </a:br>
            <a:r>
              <a:rPr lang="en-US" sz="2100"/>
              <a:t>deliveries_v02 table and two additional column (named venue and match_date) of venue</a:t>
            </a:r>
            <a:br>
              <a:rPr lang="en-US" sz="2100"/>
            </a:br>
            <a:r>
              <a:rPr lang="en-US" sz="2100"/>
              <a:t>and date from table matches</a:t>
            </a:r>
            <a:endParaRPr lang="en-IN" sz="2100"/>
          </a:p>
        </p:txBody>
      </p:sp>
      <p:sp>
        <p:nvSpPr>
          <p:cNvPr id="3" name="Content Placeholder 2">
            <a:extLst>
              <a:ext uri="{FF2B5EF4-FFF2-40B4-BE49-F238E27FC236}">
                <a16:creationId xmlns:a16="http://schemas.microsoft.com/office/drawing/2014/main" id="{F942D98D-B600-EC1E-76FF-2DC7B4FFCBD8}"/>
              </a:ext>
            </a:extLst>
          </p:cNvPr>
          <p:cNvSpPr>
            <a:spLocks noGrp="1"/>
          </p:cNvSpPr>
          <p:nvPr>
            <p:ph idx="1"/>
          </p:nvPr>
        </p:nvSpPr>
        <p:spPr>
          <a:xfrm>
            <a:off x="838200" y="2333297"/>
            <a:ext cx="4619621" cy="3843666"/>
          </a:xfrm>
        </p:spPr>
        <p:txBody>
          <a:bodyPr>
            <a:normAutofit/>
          </a:bodyPr>
          <a:lstStyle/>
          <a:p>
            <a:pPr marL="0" indent="0">
              <a:buNone/>
            </a:pPr>
            <a:r>
              <a:rPr lang="en-US" sz="2000" dirty="0"/>
              <a:t>with deliveries_v03 as (</a:t>
            </a:r>
          </a:p>
          <a:p>
            <a:pPr marL="0" indent="0">
              <a:buNone/>
            </a:pPr>
            <a:r>
              <a:rPr lang="en-US" sz="2000" dirty="0"/>
              <a:t>select *,</a:t>
            </a:r>
          </a:p>
          <a:p>
            <a:pPr marL="0" indent="0">
              <a:buNone/>
            </a:pPr>
            <a:r>
              <a:rPr lang="en-US" sz="2000"/>
              <a:t>	B.venue , B.match_date </a:t>
            </a:r>
            <a:r>
              <a:rPr lang="en-US" sz="2000" dirty="0"/>
              <a:t>from deliveries_v02 As A right </a:t>
            </a:r>
            <a:r>
              <a:rPr lang="en-US" sz="2000"/>
              <a:t>join IPL_Matches </a:t>
            </a:r>
            <a:r>
              <a:rPr lang="en-US" sz="2000" dirty="0"/>
              <a:t>As B on A.id = B.id</a:t>
            </a:r>
          </a:p>
          <a:p>
            <a:pPr marL="0" indent="0">
              <a:buNone/>
            </a:pPr>
            <a:r>
              <a:rPr lang="en-US" sz="2000" dirty="0"/>
              <a:t>)</a:t>
            </a:r>
          </a:p>
          <a:p>
            <a:pPr marL="0" indent="0">
              <a:buNone/>
            </a:pPr>
            <a:r>
              <a:rPr lang="en-US" sz="2000" dirty="0"/>
              <a:t>SELECT * FROM Deliveries_v03;</a:t>
            </a:r>
            <a:endParaRPr lang="en-IN" sz="2000" dirty="0"/>
          </a:p>
        </p:txBody>
      </p:sp>
      <p:pic>
        <p:nvPicPr>
          <p:cNvPr id="6" name="Picture 5">
            <a:extLst>
              <a:ext uri="{FF2B5EF4-FFF2-40B4-BE49-F238E27FC236}">
                <a16:creationId xmlns:a16="http://schemas.microsoft.com/office/drawing/2014/main" id="{5EC8378E-FA2E-6A1C-A1DE-1C03254692C2}"/>
              </a:ext>
            </a:extLst>
          </p:cNvPr>
          <p:cNvPicPr>
            <a:picLocks noChangeAspect="1"/>
          </p:cNvPicPr>
          <p:nvPr/>
        </p:nvPicPr>
        <p:blipFill rotWithShape="1">
          <a:blip r:embed="rId2"/>
          <a:srcRect r="-2" b="13164"/>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0082182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D7F64A8-D625-4F61-A290-B499BB62A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BB26E2-C5B0-6AA3-F900-D195CE520242}"/>
              </a:ext>
            </a:extLst>
          </p:cNvPr>
          <p:cNvSpPr>
            <a:spLocks noGrp="1"/>
          </p:cNvSpPr>
          <p:nvPr>
            <p:ph type="title"/>
          </p:nvPr>
        </p:nvSpPr>
        <p:spPr>
          <a:xfrm>
            <a:off x="2187363" y="1671569"/>
            <a:ext cx="5801917" cy="2228760"/>
          </a:xfrm>
        </p:spPr>
        <p:txBody>
          <a:bodyPr anchor="b">
            <a:normAutofit/>
          </a:bodyPr>
          <a:lstStyle/>
          <a:p>
            <a:r>
              <a:rPr lang="en-IN" sz="3400"/>
              <a:t>9. </a:t>
            </a:r>
            <a:r>
              <a:rPr lang="en-US" sz="3400"/>
              <a:t>Write a query to fetch the total runs scored for each venue and order it in the descending order of total runs scored.</a:t>
            </a:r>
            <a:endParaRPr lang="en-IN" sz="3400"/>
          </a:p>
        </p:txBody>
      </p:sp>
      <p:pic>
        <p:nvPicPr>
          <p:cNvPr id="7" name="Graphic 6" descr="Cricket">
            <a:extLst>
              <a:ext uri="{FF2B5EF4-FFF2-40B4-BE49-F238E27FC236}">
                <a16:creationId xmlns:a16="http://schemas.microsoft.com/office/drawing/2014/main" id="{C2FB0F5A-C626-53D9-D3F7-D86C5D400A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948" y="2694018"/>
            <a:ext cx="1198532" cy="1198532"/>
          </a:xfrm>
          <a:prstGeom prst="rect">
            <a:avLst/>
          </a:prstGeom>
        </p:spPr>
      </p:pic>
      <p:sp>
        <p:nvSpPr>
          <p:cNvPr id="3" name="Content Placeholder 2">
            <a:extLst>
              <a:ext uri="{FF2B5EF4-FFF2-40B4-BE49-F238E27FC236}">
                <a16:creationId xmlns:a16="http://schemas.microsoft.com/office/drawing/2014/main" id="{B502C161-01BB-A402-F3E8-B79CD7FED1FB}"/>
              </a:ext>
            </a:extLst>
          </p:cNvPr>
          <p:cNvSpPr>
            <a:spLocks noGrp="1"/>
          </p:cNvSpPr>
          <p:nvPr>
            <p:ph idx="1"/>
          </p:nvPr>
        </p:nvSpPr>
        <p:spPr>
          <a:xfrm>
            <a:off x="2187364" y="4072044"/>
            <a:ext cx="5801917" cy="2057045"/>
          </a:xfrm>
        </p:spPr>
        <p:txBody>
          <a:bodyPr>
            <a:normAutofit/>
          </a:bodyPr>
          <a:lstStyle/>
          <a:p>
            <a:pPr marL="0" indent="0">
              <a:buNone/>
            </a:pPr>
            <a:r>
              <a:rPr lang="en-US" sz="2000" dirty="0"/>
              <a:t>SELECT venue,</a:t>
            </a:r>
          </a:p>
          <a:p>
            <a:pPr marL="0" indent="0">
              <a:buNone/>
            </a:pPr>
            <a:r>
              <a:rPr lang="en-US" sz="2000" dirty="0"/>
              <a:t>SUM(</a:t>
            </a:r>
            <a:r>
              <a:rPr lang="en-US" sz="2000" dirty="0" err="1"/>
              <a:t>total_runs</a:t>
            </a:r>
            <a:r>
              <a:rPr lang="en-US" sz="2000" dirty="0"/>
              <a:t>) AS </a:t>
            </a:r>
            <a:r>
              <a:rPr lang="en-US" sz="2000" dirty="0" err="1"/>
              <a:t>runs_scored</a:t>
            </a:r>
            <a:endParaRPr lang="en-US" sz="2000" dirty="0"/>
          </a:p>
          <a:p>
            <a:pPr marL="0" indent="0">
              <a:buNone/>
            </a:pPr>
            <a:r>
              <a:rPr lang="en-US" sz="2000" dirty="0"/>
              <a:t>FROM deliveries_v03</a:t>
            </a:r>
          </a:p>
          <a:p>
            <a:pPr marL="0" indent="0">
              <a:buNone/>
            </a:pPr>
            <a:r>
              <a:rPr lang="en-US" sz="2000" dirty="0"/>
              <a:t>GROUP BY venue</a:t>
            </a:r>
          </a:p>
          <a:p>
            <a:pPr marL="0" indent="0">
              <a:buNone/>
            </a:pPr>
            <a:r>
              <a:rPr lang="en-US" sz="2000" dirty="0"/>
              <a:t>ORDER BY </a:t>
            </a:r>
            <a:r>
              <a:rPr lang="en-US" sz="2000" dirty="0" err="1"/>
              <a:t>runs_scored</a:t>
            </a:r>
            <a:r>
              <a:rPr lang="en-US" sz="2000" dirty="0"/>
              <a:t> DESC;</a:t>
            </a:r>
            <a:endParaRPr lang="en-IN" sz="2000" dirty="0"/>
          </a:p>
        </p:txBody>
      </p:sp>
      <p:pic>
        <p:nvPicPr>
          <p:cNvPr id="11" name="Graphic 10" descr="Cricket">
            <a:extLst>
              <a:ext uri="{FF2B5EF4-FFF2-40B4-BE49-F238E27FC236}">
                <a16:creationId xmlns:a16="http://schemas.microsoft.com/office/drawing/2014/main" id="{86F3C625-56CD-4794-85BC-4F45A6A8798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26369781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98DED6BC-9A3E-48D4-AD7C-A56D63F54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6B6E033A-DB2E-49B8-B600-B38E0C280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3235" y="1371600"/>
            <a:ext cx="4529312" cy="3589977"/>
          </a:xfrm>
          <a:custGeom>
            <a:avLst/>
            <a:gdLst>
              <a:gd name="connsiteX0" fmla="*/ 5462602 w 5470628"/>
              <a:gd name="connsiteY0" fmla="*/ 1413608 h 3193741"/>
              <a:gd name="connsiteX1" fmla="*/ 5465724 w 5470628"/>
              <a:gd name="connsiteY1" fmla="*/ 1421881 h 3193741"/>
              <a:gd name="connsiteX2" fmla="*/ 5465025 w 5470628"/>
              <a:gd name="connsiteY2" fmla="*/ 1466556 h 3193741"/>
              <a:gd name="connsiteX3" fmla="*/ 5463208 w 5470628"/>
              <a:gd name="connsiteY3" fmla="*/ 1466226 h 3193741"/>
              <a:gd name="connsiteX4" fmla="*/ 5463242 w 5470628"/>
              <a:gd name="connsiteY4" fmla="*/ 1451866 h 3193741"/>
              <a:gd name="connsiteX5" fmla="*/ 5462894 w 5470628"/>
              <a:gd name="connsiteY5" fmla="*/ 1423194 h 3193741"/>
              <a:gd name="connsiteX6" fmla="*/ 5461417 w 5470628"/>
              <a:gd name="connsiteY6" fmla="*/ 1391849 h 3193741"/>
              <a:gd name="connsiteX7" fmla="*/ 5462246 w 5470628"/>
              <a:gd name="connsiteY7" fmla="*/ 1401944 h 3193741"/>
              <a:gd name="connsiteX8" fmla="*/ 5462602 w 5470628"/>
              <a:gd name="connsiteY8" fmla="*/ 1413608 h 3193741"/>
              <a:gd name="connsiteX9" fmla="*/ 5459078 w 5470628"/>
              <a:gd name="connsiteY9" fmla="*/ 1404268 h 3193741"/>
              <a:gd name="connsiteX10" fmla="*/ 5460137 w 5470628"/>
              <a:gd name="connsiteY10" fmla="*/ 1393780 h 3193741"/>
              <a:gd name="connsiteX11" fmla="*/ 5461417 w 5470628"/>
              <a:gd name="connsiteY11" fmla="*/ 1391849 h 3193741"/>
              <a:gd name="connsiteX12" fmla="*/ 614271 w 5470628"/>
              <a:gd name="connsiteY12" fmla="*/ 1052206 h 3193741"/>
              <a:gd name="connsiteX13" fmla="*/ 611497 w 5470628"/>
              <a:gd name="connsiteY13" fmla="*/ 1055389 h 3193741"/>
              <a:gd name="connsiteX14" fmla="*/ 630277 w 5470628"/>
              <a:gd name="connsiteY14" fmla="*/ 1065215 h 3193741"/>
              <a:gd name="connsiteX15" fmla="*/ 651856 w 5470628"/>
              <a:gd name="connsiteY15" fmla="*/ 1067584 h 3193741"/>
              <a:gd name="connsiteX16" fmla="*/ 614271 w 5470628"/>
              <a:gd name="connsiteY16" fmla="*/ 1052206 h 3193741"/>
              <a:gd name="connsiteX17" fmla="*/ 810628 w 5470628"/>
              <a:gd name="connsiteY17" fmla="*/ 695550 h 3193741"/>
              <a:gd name="connsiteX18" fmla="*/ 1033084 w 5470628"/>
              <a:gd name="connsiteY18" fmla="*/ 791270 h 3193741"/>
              <a:gd name="connsiteX19" fmla="*/ 1036153 w 5470628"/>
              <a:gd name="connsiteY19" fmla="*/ 788050 h 3193741"/>
              <a:gd name="connsiteX20" fmla="*/ 810628 w 5470628"/>
              <a:gd name="connsiteY20" fmla="*/ 695550 h 3193741"/>
              <a:gd name="connsiteX21" fmla="*/ 4850908 w 5470628"/>
              <a:gd name="connsiteY21" fmla="*/ 727 h 3193741"/>
              <a:gd name="connsiteX22" fmla="*/ 4858584 w 5470628"/>
              <a:gd name="connsiteY22" fmla="*/ 13795 h 3193741"/>
              <a:gd name="connsiteX23" fmla="*/ 4843408 w 5470628"/>
              <a:gd name="connsiteY23" fmla="*/ 37224 h 3193741"/>
              <a:gd name="connsiteX24" fmla="*/ 4871062 w 5470628"/>
              <a:gd name="connsiteY24" fmla="*/ 78954 h 3193741"/>
              <a:gd name="connsiteX25" fmla="*/ 4989038 w 5470628"/>
              <a:gd name="connsiteY25" fmla="*/ 66799 h 3193741"/>
              <a:gd name="connsiteX26" fmla="*/ 5002636 w 5470628"/>
              <a:gd name="connsiteY26" fmla="*/ 79388 h 3193741"/>
              <a:gd name="connsiteX27" fmla="*/ 5008332 w 5470628"/>
              <a:gd name="connsiteY27" fmla="*/ 140859 h 3193741"/>
              <a:gd name="connsiteX28" fmla="*/ 5014326 w 5470628"/>
              <a:gd name="connsiteY28" fmla="*/ 155555 h 3193741"/>
              <a:gd name="connsiteX29" fmla="*/ 5030704 w 5470628"/>
              <a:gd name="connsiteY29" fmla="*/ 221190 h 3193741"/>
              <a:gd name="connsiteX30" fmla="*/ 5097262 w 5470628"/>
              <a:gd name="connsiteY30" fmla="*/ 317759 h 3193741"/>
              <a:gd name="connsiteX31" fmla="*/ 5165084 w 5470628"/>
              <a:gd name="connsiteY31" fmla="*/ 373367 h 3193741"/>
              <a:gd name="connsiteX32" fmla="*/ 5174137 w 5470628"/>
              <a:gd name="connsiteY32" fmla="*/ 389353 h 3193741"/>
              <a:gd name="connsiteX33" fmla="*/ 5192507 w 5470628"/>
              <a:gd name="connsiteY33" fmla="*/ 453561 h 3193741"/>
              <a:gd name="connsiteX34" fmla="*/ 5187160 w 5470628"/>
              <a:gd name="connsiteY34" fmla="*/ 467732 h 3193741"/>
              <a:gd name="connsiteX35" fmla="*/ 5160106 w 5470628"/>
              <a:gd name="connsiteY35" fmla="*/ 486904 h 3193741"/>
              <a:gd name="connsiteX36" fmla="*/ 5138948 w 5470628"/>
              <a:gd name="connsiteY36" fmla="*/ 528614 h 3193741"/>
              <a:gd name="connsiteX37" fmla="*/ 5097016 w 5470628"/>
              <a:gd name="connsiteY37" fmla="*/ 589923 h 3193741"/>
              <a:gd name="connsiteX38" fmla="*/ 5075869 w 5470628"/>
              <a:gd name="connsiteY38" fmla="*/ 608381 h 3193741"/>
              <a:gd name="connsiteX39" fmla="*/ 5093172 w 5470628"/>
              <a:gd name="connsiteY39" fmla="*/ 618385 h 3193741"/>
              <a:gd name="connsiteX40" fmla="*/ 5153518 w 5470628"/>
              <a:gd name="connsiteY40" fmla="*/ 687474 h 3193741"/>
              <a:gd name="connsiteX41" fmla="*/ 5074984 w 5470628"/>
              <a:gd name="connsiteY41" fmla="*/ 776941 h 3193741"/>
              <a:gd name="connsiteX42" fmla="*/ 5033348 w 5470628"/>
              <a:gd name="connsiteY42" fmla="*/ 805473 h 3193741"/>
              <a:gd name="connsiteX43" fmla="*/ 5116847 w 5470628"/>
              <a:gd name="connsiteY43" fmla="*/ 803426 h 3193741"/>
              <a:gd name="connsiteX44" fmla="*/ 5147902 w 5470628"/>
              <a:gd name="connsiteY44" fmla="*/ 833118 h 3193741"/>
              <a:gd name="connsiteX45" fmla="*/ 5161665 w 5470628"/>
              <a:gd name="connsiteY45" fmla="*/ 848297 h 3193741"/>
              <a:gd name="connsiteX46" fmla="*/ 5246520 w 5470628"/>
              <a:gd name="connsiteY46" fmla="*/ 942412 h 3193741"/>
              <a:gd name="connsiteX47" fmla="*/ 5235368 w 5470628"/>
              <a:gd name="connsiteY47" fmla="*/ 972946 h 3193741"/>
              <a:gd name="connsiteX48" fmla="*/ 5113739 w 5470628"/>
              <a:gd name="connsiteY48" fmla="*/ 1128845 h 3193741"/>
              <a:gd name="connsiteX49" fmla="*/ 5255034 w 5470628"/>
              <a:gd name="connsiteY49" fmla="*/ 1151117 h 3193741"/>
              <a:gd name="connsiteX50" fmla="*/ 5267513 w 5470628"/>
              <a:gd name="connsiteY50" fmla="*/ 1216275 h 3193741"/>
              <a:gd name="connsiteX51" fmla="*/ 5343113 w 5470628"/>
              <a:gd name="connsiteY51" fmla="*/ 1281854 h 3193741"/>
              <a:gd name="connsiteX52" fmla="*/ 5452014 w 5470628"/>
              <a:gd name="connsiteY52" fmla="*/ 1385543 h 3193741"/>
              <a:gd name="connsiteX53" fmla="*/ 5459078 w 5470628"/>
              <a:gd name="connsiteY53" fmla="*/ 1404268 h 3193741"/>
              <a:gd name="connsiteX54" fmla="*/ 5458838 w 5470628"/>
              <a:gd name="connsiteY54" fmla="*/ 1406644 h 3193741"/>
              <a:gd name="connsiteX55" fmla="*/ 5455752 w 5470628"/>
              <a:gd name="connsiteY55" fmla="*/ 1450751 h 3193741"/>
              <a:gd name="connsiteX56" fmla="*/ 5454594 w 5470628"/>
              <a:gd name="connsiteY56" fmla="*/ 1464662 h 3193741"/>
              <a:gd name="connsiteX57" fmla="*/ 5447215 w 5470628"/>
              <a:gd name="connsiteY57" fmla="*/ 1463321 h 3193741"/>
              <a:gd name="connsiteX58" fmla="*/ 5433934 w 5470628"/>
              <a:gd name="connsiteY58" fmla="*/ 1458428 h 3193741"/>
              <a:gd name="connsiteX59" fmla="*/ 5424276 w 5470628"/>
              <a:gd name="connsiteY59" fmla="*/ 1477014 h 3193741"/>
              <a:gd name="connsiteX60" fmla="*/ 5444628 w 5470628"/>
              <a:gd name="connsiteY60" fmla="*/ 1511562 h 3193741"/>
              <a:gd name="connsiteX61" fmla="*/ 5453752 w 5470628"/>
              <a:gd name="connsiteY61" fmla="*/ 1474786 h 3193741"/>
              <a:gd name="connsiteX62" fmla="*/ 5454594 w 5470628"/>
              <a:gd name="connsiteY62" fmla="*/ 1464662 h 3193741"/>
              <a:gd name="connsiteX63" fmla="*/ 5463208 w 5470628"/>
              <a:gd name="connsiteY63" fmla="*/ 1466226 h 3193741"/>
              <a:gd name="connsiteX64" fmla="*/ 5463164 w 5470628"/>
              <a:gd name="connsiteY64" fmla="*/ 1484226 h 3193741"/>
              <a:gd name="connsiteX65" fmla="*/ 5456160 w 5470628"/>
              <a:gd name="connsiteY65" fmla="*/ 1575885 h 3193741"/>
              <a:gd name="connsiteX66" fmla="*/ 5345636 w 5470628"/>
              <a:gd name="connsiteY66" fmla="*/ 1714543 h 3193741"/>
              <a:gd name="connsiteX67" fmla="*/ 5251319 w 5470628"/>
              <a:gd name="connsiteY67" fmla="*/ 1775792 h 3193741"/>
              <a:gd name="connsiteX68" fmla="*/ 5043512 w 5470628"/>
              <a:gd name="connsiteY68" fmla="*/ 2027305 h 3193741"/>
              <a:gd name="connsiteX69" fmla="*/ 4978144 w 5470628"/>
              <a:gd name="connsiteY69" fmla="*/ 2108535 h 3193741"/>
              <a:gd name="connsiteX70" fmla="*/ 5031476 w 5470628"/>
              <a:gd name="connsiteY70" fmla="*/ 2128173 h 3193741"/>
              <a:gd name="connsiteX71" fmla="*/ 4937389 w 5470628"/>
              <a:gd name="connsiteY71" fmla="*/ 2216441 h 3193741"/>
              <a:gd name="connsiteX72" fmla="*/ 4826122 w 5470628"/>
              <a:gd name="connsiteY72" fmla="*/ 2315331 h 3193741"/>
              <a:gd name="connsiteX73" fmla="*/ 2544647 w 5470628"/>
              <a:gd name="connsiteY73" fmla="*/ 3190975 h 3193741"/>
              <a:gd name="connsiteX74" fmla="*/ 1328257 w 5470628"/>
              <a:gd name="connsiteY74" fmla="*/ 3153006 h 3193741"/>
              <a:gd name="connsiteX75" fmla="*/ 977943 w 5470628"/>
              <a:gd name="connsiteY75" fmla="*/ 3082502 h 3193741"/>
              <a:gd name="connsiteX76" fmla="*/ 854473 w 5470628"/>
              <a:gd name="connsiteY76" fmla="*/ 2994250 h 3193741"/>
              <a:gd name="connsiteX77" fmla="*/ 811593 w 5470628"/>
              <a:gd name="connsiteY77" fmla="*/ 2970498 h 3193741"/>
              <a:gd name="connsiteX78" fmla="*/ 707024 w 5470628"/>
              <a:gd name="connsiteY78" fmla="*/ 2945439 h 3193741"/>
              <a:gd name="connsiteX79" fmla="*/ 523487 w 5470628"/>
              <a:gd name="connsiteY79" fmla="*/ 2886053 h 3193741"/>
              <a:gd name="connsiteX80" fmla="*/ 587884 w 5470628"/>
              <a:gd name="connsiteY80" fmla="*/ 2859746 h 3193741"/>
              <a:gd name="connsiteX81" fmla="*/ 779426 w 5470628"/>
              <a:gd name="connsiteY81" fmla="*/ 2885897 h 3193741"/>
              <a:gd name="connsiteX82" fmla="*/ 917288 w 5470628"/>
              <a:gd name="connsiteY82" fmla="*/ 2882248 h 3193741"/>
              <a:gd name="connsiteX83" fmla="*/ 718684 w 5470628"/>
              <a:gd name="connsiteY83" fmla="*/ 2819941 h 3193741"/>
              <a:gd name="connsiteX84" fmla="*/ 524650 w 5470628"/>
              <a:gd name="connsiteY84" fmla="*/ 2731220 h 3193741"/>
              <a:gd name="connsiteX85" fmla="*/ 670138 w 5470628"/>
              <a:gd name="connsiteY85" fmla="*/ 2735189 h 3193741"/>
              <a:gd name="connsiteX86" fmla="*/ 675382 w 5470628"/>
              <a:gd name="connsiteY86" fmla="*/ 2719369 h 3193741"/>
              <a:gd name="connsiteX87" fmla="*/ 542021 w 5470628"/>
              <a:gd name="connsiteY87" fmla="*/ 2601946 h 3193741"/>
              <a:gd name="connsiteX88" fmla="*/ 476895 w 5470628"/>
              <a:gd name="connsiteY88" fmla="*/ 2555976 h 3193741"/>
              <a:gd name="connsiteX89" fmla="*/ 188751 w 5470628"/>
              <a:gd name="connsiteY89" fmla="*/ 2428830 h 3193741"/>
              <a:gd name="connsiteX90" fmla="*/ 456762 w 5470628"/>
              <a:gd name="connsiteY90" fmla="*/ 2468731 h 3193741"/>
              <a:gd name="connsiteX91" fmla="*/ 174514 w 5470628"/>
              <a:gd name="connsiteY91" fmla="*/ 2345378 h 3193741"/>
              <a:gd name="connsiteX92" fmla="*/ 38827 w 5470628"/>
              <a:gd name="connsiteY92" fmla="*/ 2303685 h 3193741"/>
              <a:gd name="connsiteX93" fmla="*/ 3281 w 5470628"/>
              <a:gd name="connsiteY93" fmla="*/ 2273587 h 3193741"/>
              <a:gd name="connsiteX94" fmla="*/ 61590 w 5470628"/>
              <a:gd name="connsiteY94" fmla="*/ 2259170 h 3193741"/>
              <a:gd name="connsiteX95" fmla="*/ 242291 w 5470628"/>
              <a:gd name="connsiteY95" fmla="*/ 2250569 h 3193741"/>
              <a:gd name="connsiteX96" fmla="*/ 13205 w 5470628"/>
              <a:gd name="connsiteY96" fmla="*/ 2172263 h 3193741"/>
              <a:gd name="connsiteX97" fmla="*/ 180810 w 5470628"/>
              <a:gd name="connsiteY97" fmla="*/ 2168333 h 3193741"/>
              <a:gd name="connsiteX98" fmla="*/ 226020 w 5470628"/>
              <a:gd name="connsiteY98" fmla="*/ 2121100 h 3193741"/>
              <a:gd name="connsiteX99" fmla="*/ 299145 w 5470628"/>
              <a:gd name="connsiteY99" fmla="*/ 2044862 h 3193741"/>
              <a:gd name="connsiteX100" fmla="*/ 350236 w 5470628"/>
              <a:gd name="connsiteY100" fmla="*/ 2001187 h 3193741"/>
              <a:gd name="connsiteX101" fmla="*/ 365223 w 5470628"/>
              <a:gd name="connsiteY101" fmla="*/ 1881218 h 3193741"/>
              <a:gd name="connsiteX102" fmla="*/ 310707 w 5470628"/>
              <a:gd name="connsiteY102" fmla="*/ 1758752 h 3193741"/>
              <a:gd name="connsiteX103" fmla="*/ 181659 w 5470628"/>
              <a:gd name="connsiteY103" fmla="*/ 1709137 h 3193741"/>
              <a:gd name="connsiteX104" fmla="*/ 213063 w 5470628"/>
              <a:gd name="connsiteY104" fmla="*/ 1632021 h 3193741"/>
              <a:gd name="connsiteX105" fmla="*/ 481390 w 5470628"/>
              <a:gd name="connsiteY105" fmla="*/ 1644125 h 3193741"/>
              <a:gd name="connsiteX106" fmla="*/ 68930 w 5470628"/>
              <a:gd name="connsiteY106" fmla="*/ 1457537 h 3193741"/>
              <a:gd name="connsiteX107" fmla="*/ 135138 w 5470628"/>
              <a:gd name="connsiteY107" fmla="*/ 1440976 h 3193741"/>
              <a:gd name="connsiteX108" fmla="*/ 131611 w 5470628"/>
              <a:gd name="connsiteY108" fmla="*/ 1427642 h 3193741"/>
              <a:gd name="connsiteX109" fmla="*/ 130443 w 5470628"/>
              <a:gd name="connsiteY109" fmla="*/ 1343795 h 3193741"/>
              <a:gd name="connsiteX110" fmla="*/ 138930 w 5470628"/>
              <a:gd name="connsiteY110" fmla="*/ 1304094 h 3193741"/>
              <a:gd name="connsiteX111" fmla="*/ 118409 w 5470628"/>
              <a:gd name="connsiteY111" fmla="*/ 1262212 h 3193741"/>
              <a:gd name="connsiteX112" fmla="*/ 421410 w 5470628"/>
              <a:gd name="connsiteY112" fmla="*/ 1304757 h 3193741"/>
              <a:gd name="connsiteX113" fmla="*/ 655702 w 5470628"/>
              <a:gd name="connsiteY113" fmla="*/ 1291801 h 3193741"/>
              <a:gd name="connsiteX114" fmla="*/ 648299 w 5470628"/>
              <a:gd name="connsiteY114" fmla="*/ 1287715 h 3193741"/>
              <a:gd name="connsiteX115" fmla="*/ 531027 w 5470628"/>
              <a:gd name="connsiteY115" fmla="*/ 1193967 h 3193741"/>
              <a:gd name="connsiteX116" fmla="*/ 526433 w 5470628"/>
              <a:gd name="connsiteY116" fmla="*/ 1191913 h 3193741"/>
              <a:gd name="connsiteX117" fmla="*/ 504666 w 5470628"/>
              <a:gd name="connsiteY117" fmla="*/ 1177230 h 3193741"/>
              <a:gd name="connsiteX118" fmla="*/ 482307 w 5470628"/>
              <a:gd name="connsiteY118" fmla="*/ 1162618 h 3193741"/>
              <a:gd name="connsiteX119" fmla="*/ 479029 w 5470628"/>
              <a:gd name="connsiteY119" fmla="*/ 1162540 h 3193741"/>
              <a:gd name="connsiteX120" fmla="*/ 447663 w 5470628"/>
              <a:gd name="connsiteY120" fmla="*/ 1132649 h 3193741"/>
              <a:gd name="connsiteX121" fmla="*/ 438547 w 5470628"/>
              <a:gd name="connsiteY121" fmla="*/ 1110977 h 3193741"/>
              <a:gd name="connsiteX122" fmla="*/ 405343 w 5470628"/>
              <a:gd name="connsiteY122" fmla="*/ 1089612 h 3193741"/>
              <a:gd name="connsiteX123" fmla="*/ 371373 w 5470628"/>
              <a:gd name="connsiteY123" fmla="*/ 1070238 h 3193741"/>
              <a:gd name="connsiteX124" fmla="*/ 290358 w 5470628"/>
              <a:gd name="connsiteY124" fmla="*/ 1059884 h 3193741"/>
              <a:gd name="connsiteX125" fmla="*/ 235140 w 5470628"/>
              <a:gd name="connsiteY125" fmla="*/ 1029322 h 3193741"/>
              <a:gd name="connsiteX126" fmla="*/ 300494 w 5470628"/>
              <a:gd name="connsiteY126" fmla="*/ 1032083 h 3193741"/>
              <a:gd name="connsiteX127" fmla="*/ 239661 w 5470628"/>
              <a:gd name="connsiteY127" fmla="*/ 997457 h 3193741"/>
              <a:gd name="connsiteX128" fmla="*/ 204788 w 5470628"/>
              <a:gd name="connsiteY128" fmla="*/ 959211 h 3193741"/>
              <a:gd name="connsiteX129" fmla="*/ 207583 w 5470628"/>
              <a:gd name="connsiteY129" fmla="*/ 947009 h 3193741"/>
              <a:gd name="connsiteX130" fmla="*/ 223061 w 5470628"/>
              <a:gd name="connsiteY130" fmla="*/ 947033 h 3193741"/>
              <a:gd name="connsiteX131" fmla="*/ 280015 w 5470628"/>
              <a:gd name="connsiteY131" fmla="*/ 972164 h 3193741"/>
              <a:gd name="connsiteX132" fmla="*/ 353948 w 5470628"/>
              <a:gd name="connsiteY132" fmla="*/ 1006865 h 3193741"/>
              <a:gd name="connsiteX133" fmla="*/ 240466 w 5470628"/>
              <a:gd name="connsiteY133" fmla="*/ 939943 h 3193741"/>
              <a:gd name="connsiteX134" fmla="*/ 158812 w 5470628"/>
              <a:gd name="connsiteY134" fmla="*/ 891467 h 3193741"/>
              <a:gd name="connsiteX135" fmla="*/ 139551 w 5470628"/>
              <a:gd name="connsiteY135" fmla="*/ 855364 h 3193741"/>
              <a:gd name="connsiteX136" fmla="*/ 145731 w 5470628"/>
              <a:gd name="connsiteY136" fmla="*/ 844888 h 3193741"/>
              <a:gd name="connsiteX137" fmla="*/ 158154 w 5470628"/>
              <a:gd name="connsiteY137" fmla="*/ 848366 h 3193741"/>
              <a:gd name="connsiteX138" fmla="*/ 169370 w 5470628"/>
              <a:gd name="connsiteY138" fmla="*/ 856260 h 3193741"/>
              <a:gd name="connsiteX139" fmla="*/ 288295 w 5470628"/>
              <a:gd name="connsiteY139" fmla="*/ 915169 h 3193741"/>
              <a:gd name="connsiteX140" fmla="*/ 462694 w 5470628"/>
              <a:gd name="connsiteY140" fmla="*/ 994643 h 3193741"/>
              <a:gd name="connsiteX141" fmla="*/ 531910 w 5470628"/>
              <a:gd name="connsiteY141" fmla="*/ 1006664 h 3193741"/>
              <a:gd name="connsiteX142" fmla="*/ 333940 w 5470628"/>
              <a:gd name="connsiteY142" fmla="*/ 893507 h 3193741"/>
              <a:gd name="connsiteX143" fmla="*/ 181443 w 5470628"/>
              <a:gd name="connsiteY143" fmla="*/ 746608 h 3193741"/>
              <a:gd name="connsiteX144" fmla="*/ 162678 w 5470628"/>
              <a:gd name="connsiteY144" fmla="*/ 737018 h 3193741"/>
              <a:gd name="connsiteX145" fmla="*/ 156307 w 5470628"/>
              <a:gd name="connsiteY145" fmla="*/ 730435 h 3193741"/>
              <a:gd name="connsiteX146" fmla="*/ 117227 w 5470628"/>
              <a:gd name="connsiteY146" fmla="*/ 677515 h 3193741"/>
              <a:gd name="connsiteX147" fmla="*/ 113655 w 5470628"/>
              <a:gd name="connsiteY147" fmla="*/ 663474 h 3193741"/>
              <a:gd name="connsiteX148" fmla="*/ 115226 w 5470628"/>
              <a:gd name="connsiteY148" fmla="*/ 636712 h 3193741"/>
              <a:gd name="connsiteX149" fmla="*/ 105067 w 5470628"/>
              <a:gd name="connsiteY149" fmla="*/ 622046 h 3193741"/>
              <a:gd name="connsiteX150" fmla="*/ 104113 w 5470628"/>
              <a:gd name="connsiteY150" fmla="*/ 611722 h 3193741"/>
              <a:gd name="connsiteX151" fmla="*/ 118895 w 5470628"/>
              <a:gd name="connsiteY151" fmla="*/ 610169 h 3193741"/>
              <a:gd name="connsiteX152" fmla="*/ 163095 w 5470628"/>
              <a:gd name="connsiteY152" fmla="*/ 640642 h 3193741"/>
              <a:gd name="connsiteX153" fmla="*/ 185766 w 5470628"/>
              <a:gd name="connsiteY153" fmla="*/ 641454 h 3193741"/>
              <a:gd name="connsiteX154" fmla="*/ 212892 w 5470628"/>
              <a:gd name="connsiteY154" fmla="*/ 637457 h 3193741"/>
              <a:gd name="connsiteX155" fmla="*/ 223932 w 5470628"/>
              <a:gd name="connsiteY155" fmla="*/ 647271 h 3193741"/>
              <a:gd name="connsiteX156" fmla="*/ 287167 w 5470628"/>
              <a:gd name="connsiteY156" fmla="*/ 691571 h 3193741"/>
              <a:gd name="connsiteX157" fmla="*/ 330380 w 5470628"/>
              <a:gd name="connsiteY157" fmla="*/ 692506 h 3193741"/>
              <a:gd name="connsiteX158" fmla="*/ 296172 w 5470628"/>
              <a:gd name="connsiteY158" fmla="*/ 688108 h 3193741"/>
              <a:gd name="connsiteX159" fmla="*/ 286974 w 5470628"/>
              <a:gd name="connsiteY159" fmla="*/ 674512 h 3193741"/>
              <a:gd name="connsiteX160" fmla="*/ 286166 w 5470628"/>
              <a:gd name="connsiteY160" fmla="*/ 661798 h 3193741"/>
              <a:gd name="connsiteX161" fmla="*/ 236268 w 5470628"/>
              <a:gd name="connsiteY161" fmla="*/ 635338 h 3193741"/>
              <a:gd name="connsiteX162" fmla="*/ 231734 w 5470628"/>
              <a:gd name="connsiteY162" fmla="*/ 634225 h 3193741"/>
              <a:gd name="connsiteX163" fmla="*/ 221253 w 5470628"/>
              <a:gd name="connsiteY163" fmla="*/ 623870 h 3193741"/>
              <a:gd name="connsiteX164" fmla="*/ 237564 w 5470628"/>
              <a:gd name="connsiteY164" fmla="*/ 613590 h 3193741"/>
              <a:gd name="connsiteX165" fmla="*/ 282259 w 5470628"/>
              <a:gd name="connsiteY165" fmla="*/ 619091 h 3193741"/>
              <a:gd name="connsiteX166" fmla="*/ 370630 w 5470628"/>
              <a:gd name="connsiteY166" fmla="*/ 665566 h 3193741"/>
              <a:gd name="connsiteX167" fmla="*/ 498017 w 5470628"/>
              <a:gd name="connsiteY167" fmla="*/ 740532 h 3193741"/>
              <a:gd name="connsiteX168" fmla="*/ 918036 w 5470628"/>
              <a:gd name="connsiteY168" fmla="*/ 924307 h 3193741"/>
              <a:gd name="connsiteX169" fmla="*/ 1079304 w 5470628"/>
              <a:gd name="connsiteY169" fmla="*/ 984494 h 3193741"/>
              <a:gd name="connsiteX170" fmla="*/ 1079935 w 5470628"/>
              <a:gd name="connsiteY170" fmla="*/ 980383 h 3193741"/>
              <a:gd name="connsiteX171" fmla="*/ 1079695 w 5470628"/>
              <a:gd name="connsiteY171" fmla="*/ 976616 h 3193741"/>
              <a:gd name="connsiteX172" fmla="*/ 966178 w 5470628"/>
              <a:gd name="connsiteY172" fmla="*/ 937219 h 3193741"/>
              <a:gd name="connsiteX173" fmla="*/ 720106 w 5470628"/>
              <a:gd name="connsiteY173" fmla="*/ 807112 h 3193741"/>
              <a:gd name="connsiteX174" fmla="*/ 698823 w 5470628"/>
              <a:gd name="connsiteY174" fmla="*/ 804708 h 3193741"/>
              <a:gd name="connsiteX175" fmla="*/ 664513 w 5470628"/>
              <a:gd name="connsiteY175" fmla="*/ 784663 h 3193741"/>
              <a:gd name="connsiteX176" fmla="*/ 660380 w 5470628"/>
              <a:gd name="connsiteY176" fmla="*/ 771165 h 3193741"/>
              <a:gd name="connsiteX177" fmla="*/ 584959 w 5470628"/>
              <a:gd name="connsiteY177" fmla="*/ 722409 h 3193741"/>
              <a:gd name="connsiteX178" fmla="*/ 435649 w 5470628"/>
              <a:gd name="connsiteY178" fmla="*/ 639659 h 3193741"/>
              <a:gd name="connsiteX179" fmla="*/ 404944 w 5470628"/>
              <a:gd name="connsiteY179" fmla="*/ 606128 h 3193741"/>
              <a:gd name="connsiteX180" fmla="*/ 408476 w 5470628"/>
              <a:gd name="connsiteY180" fmla="*/ 591466 h 3193741"/>
              <a:gd name="connsiteX181" fmla="*/ 425225 w 5470628"/>
              <a:gd name="connsiteY181" fmla="*/ 592759 h 3193741"/>
              <a:gd name="connsiteX182" fmla="*/ 487115 w 5470628"/>
              <a:gd name="connsiteY182" fmla="*/ 620614 h 3193741"/>
              <a:gd name="connsiteX183" fmla="*/ 550277 w 5470628"/>
              <a:gd name="connsiteY183" fmla="*/ 649738 h 3193741"/>
              <a:gd name="connsiteX184" fmla="*/ 544421 w 5470628"/>
              <a:gd name="connsiteY184" fmla="*/ 641907 h 3193741"/>
              <a:gd name="connsiteX185" fmla="*/ 431905 w 5470628"/>
              <a:gd name="connsiteY185" fmla="*/ 580799 h 3193741"/>
              <a:gd name="connsiteX186" fmla="*/ 351177 w 5470628"/>
              <a:gd name="connsiteY186" fmla="*/ 528177 h 3193741"/>
              <a:gd name="connsiteX187" fmla="*/ 339749 w 5470628"/>
              <a:gd name="connsiteY187" fmla="*/ 498244 h 3193741"/>
              <a:gd name="connsiteX188" fmla="*/ 346313 w 5470628"/>
              <a:gd name="connsiteY188" fmla="*/ 489145 h 3193741"/>
              <a:gd name="connsiteX189" fmla="*/ 356579 w 5470628"/>
              <a:gd name="connsiteY189" fmla="*/ 491460 h 3193741"/>
              <a:gd name="connsiteX190" fmla="*/ 371505 w 5470628"/>
              <a:gd name="connsiteY190" fmla="*/ 501516 h 3193741"/>
              <a:gd name="connsiteX191" fmla="*/ 476275 w 5470628"/>
              <a:gd name="connsiteY191" fmla="*/ 553122 h 3193741"/>
              <a:gd name="connsiteX192" fmla="*/ 649952 w 5470628"/>
              <a:gd name="connsiteY192" fmla="*/ 635294 h 3193741"/>
              <a:gd name="connsiteX193" fmla="*/ 727161 w 5470628"/>
              <a:gd name="connsiteY193" fmla="*/ 651328 h 3193741"/>
              <a:gd name="connsiteX194" fmla="*/ 722417 w 5470628"/>
              <a:gd name="connsiteY194" fmla="*/ 646921 h 3193741"/>
              <a:gd name="connsiteX195" fmla="*/ 546079 w 5470628"/>
              <a:gd name="connsiteY195" fmla="*/ 546328 h 3193741"/>
              <a:gd name="connsiteX196" fmla="*/ 378182 w 5470628"/>
              <a:gd name="connsiteY196" fmla="*/ 386585 h 3193741"/>
              <a:gd name="connsiteX197" fmla="*/ 370158 w 5470628"/>
              <a:gd name="connsiteY197" fmla="*/ 382100 h 3193741"/>
              <a:gd name="connsiteX198" fmla="*/ 357861 w 5470628"/>
              <a:gd name="connsiteY198" fmla="*/ 371252 h 3193741"/>
              <a:gd name="connsiteX199" fmla="*/ 331313 w 5470628"/>
              <a:gd name="connsiteY199" fmla="*/ 328203 h 3193741"/>
              <a:gd name="connsiteX200" fmla="*/ 319354 w 5470628"/>
              <a:gd name="connsiteY200" fmla="*/ 299282 h 3193741"/>
              <a:gd name="connsiteX201" fmla="*/ 319682 w 5470628"/>
              <a:gd name="connsiteY201" fmla="*/ 285719 h 3193741"/>
              <a:gd name="connsiteX202" fmla="*/ 306391 w 5470628"/>
              <a:gd name="connsiteY202" fmla="*/ 268585 h 3193741"/>
              <a:gd name="connsiteX203" fmla="*/ 303294 w 5470628"/>
              <a:gd name="connsiteY203" fmla="*/ 257334 h 3193741"/>
              <a:gd name="connsiteX204" fmla="*/ 319242 w 5470628"/>
              <a:gd name="connsiteY204" fmla="*/ 255403 h 3193741"/>
              <a:gd name="connsiteX205" fmla="*/ 364093 w 5470628"/>
              <a:gd name="connsiteY205" fmla="*/ 286745 h 3193741"/>
              <a:gd name="connsiteX206" fmla="*/ 385301 w 5470628"/>
              <a:gd name="connsiteY206" fmla="*/ 287973 h 3193741"/>
              <a:gd name="connsiteX207" fmla="*/ 417598 w 5470628"/>
              <a:gd name="connsiteY207" fmla="*/ 285722 h 3193741"/>
              <a:gd name="connsiteX208" fmla="*/ 440155 w 5470628"/>
              <a:gd name="connsiteY208" fmla="*/ 308139 h 3193741"/>
              <a:gd name="connsiteX209" fmla="*/ 534406 w 5470628"/>
              <a:gd name="connsiteY209" fmla="*/ 339430 h 3193741"/>
              <a:gd name="connsiteX210" fmla="*/ 495633 w 5470628"/>
              <a:gd name="connsiteY210" fmla="*/ 333450 h 3193741"/>
              <a:gd name="connsiteX211" fmla="*/ 486289 w 5470628"/>
              <a:gd name="connsiteY211" fmla="*/ 322243 h 3193741"/>
              <a:gd name="connsiteX212" fmla="*/ 484000 w 5470628"/>
              <a:gd name="connsiteY212" fmla="*/ 304964 h 3193741"/>
              <a:gd name="connsiteX213" fmla="*/ 436911 w 5470628"/>
              <a:gd name="connsiteY213" fmla="*/ 280536 h 3193741"/>
              <a:gd name="connsiteX214" fmla="*/ 426865 w 5470628"/>
              <a:gd name="connsiteY214" fmla="*/ 277007 h 3193741"/>
              <a:gd name="connsiteX215" fmla="*/ 420654 w 5470628"/>
              <a:gd name="connsiteY215" fmla="*/ 268269 h 3193741"/>
              <a:gd name="connsiteX216" fmla="*/ 432329 w 5470628"/>
              <a:gd name="connsiteY216" fmla="*/ 259975 h 3193741"/>
              <a:gd name="connsiteX217" fmla="*/ 447672 w 5470628"/>
              <a:gd name="connsiteY217" fmla="*/ 257879 h 3193741"/>
              <a:gd name="connsiteX218" fmla="*/ 502242 w 5470628"/>
              <a:gd name="connsiteY218" fmla="*/ 273572 h 3193741"/>
              <a:gd name="connsiteX219" fmla="*/ 659874 w 5470628"/>
              <a:gd name="connsiteY219" fmla="*/ 365516 h 3193741"/>
              <a:gd name="connsiteX220" fmla="*/ 829177 w 5470628"/>
              <a:gd name="connsiteY220" fmla="*/ 444421 h 3193741"/>
              <a:gd name="connsiteX221" fmla="*/ 1231903 w 5470628"/>
              <a:gd name="connsiteY221" fmla="*/ 613682 h 3193741"/>
              <a:gd name="connsiteX222" fmla="*/ 1911736 w 5470628"/>
              <a:gd name="connsiteY222" fmla="*/ 685084 h 3193741"/>
              <a:gd name="connsiteX223" fmla="*/ 2564313 w 5470628"/>
              <a:gd name="connsiteY223" fmla="*/ 632143 h 3193741"/>
              <a:gd name="connsiteX224" fmla="*/ 2657304 w 5470628"/>
              <a:gd name="connsiteY224" fmla="*/ 624913 h 3193741"/>
              <a:gd name="connsiteX225" fmla="*/ 4235818 w 5470628"/>
              <a:gd name="connsiteY225" fmla="*/ 259339 h 3193741"/>
              <a:gd name="connsiteX226" fmla="*/ 4460331 w 5470628"/>
              <a:gd name="connsiteY226" fmla="*/ 176864 h 3193741"/>
              <a:gd name="connsiteX227" fmla="*/ 4499578 w 5470628"/>
              <a:gd name="connsiteY227" fmla="*/ 186791 h 3193741"/>
              <a:gd name="connsiteX228" fmla="*/ 4514640 w 5470628"/>
              <a:gd name="connsiteY228" fmla="*/ 188841 h 3193741"/>
              <a:gd name="connsiteX229" fmla="*/ 4516523 w 5470628"/>
              <a:gd name="connsiteY229" fmla="*/ 189988 h 3193741"/>
              <a:gd name="connsiteX230" fmla="*/ 4518126 w 5470628"/>
              <a:gd name="connsiteY230" fmla="*/ 189316 h 3193741"/>
              <a:gd name="connsiteX231" fmla="*/ 4514640 w 5470628"/>
              <a:gd name="connsiteY231" fmla="*/ 188841 h 3193741"/>
              <a:gd name="connsiteX232" fmla="*/ 4511569 w 5470628"/>
              <a:gd name="connsiteY232" fmla="*/ 186970 h 3193741"/>
              <a:gd name="connsiteX233" fmla="*/ 4510888 w 5470628"/>
              <a:gd name="connsiteY233" fmla="*/ 180943 h 3193741"/>
              <a:gd name="connsiteX234" fmla="*/ 4531865 w 5470628"/>
              <a:gd name="connsiteY234" fmla="*/ 155151 h 3193741"/>
              <a:gd name="connsiteX235" fmla="*/ 4573441 w 5470628"/>
              <a:gd name="connsiteY235" fmla="*/ 139676 h 3193741"/>
              <a:gd name="connsiteX236" fmla="*/ 4594964 w 5470628"/>
              <a:gd name="connsiteY236" fmla="*/ 145847 h 3193741"/>
              <a:gd name="connsiteX237" fmla="*/ 4623059 w 5470628"/>
              <a:gd name="connsiteY237" fmla="*/ 152410 h 3193741"/>
              <a:gd name="connsiteX238" fmla="*/ 4748356 w 5470628"/>
              <a:gd name="connsiteY238" fmla="*/ 68192 h 3193741"/>
              <a:gd name="connsiteX239" fmla="*/ 4833812 w 5470628"/>
              <a:gd name="connsiteY239" fmla="*/ 8017 h 3193741"/>
              <a:gd name="connsiteX240" fmla="*/ 4850908 w 5470628"/>
              <a:gd name="connsiteY240" fmla="*/ 727 h 319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5470628" h="3193741">
                <a:moveTo>
                  <a:pt x="5462602" y="1413608"/>
                </a:moveTo>
                <a:lnTo>
                  <a:pt x="5465724" y="1421881"/>
                </a:lnTo>
                <a:cubicBezTo>
                  <a:pt x="5472118" y="1444281"/>
                  <a:pt x="5472640" y="1461744"/>
                  <a:pt x="5465025" y="1466556"/>
                </a:cubicBezTo>
                <a:lnTo>
                  <a:pt x="5463208" y="1466226"/>
                </a:lnTo>
                <a:lnTo>
                  <a:pt x="5463242" y="1451866"/>
                </a:lnTo>
                <a:cubicBezTo>
                  <a:pt x="5463190" y="1441487"/>
                  <a:pt x="5463068" y="1431722"/>
                  <a:pt x="5462894" y="1423194"/>
                </a:cubicBezTo>
                <a:close/>
                <a:moveTo>
                  <a:pt x="5461417" y="1391849"/>
                </a:moveTo>
                <a:cubicBezTo>
                  <a:pt x="5461710" y="1392940"/>
                  <a:pt x="5461992" y="1396513"/>
                  <a:pt x="5462246" y="1401944"/>
                </a:cubicBezTo>
                <a:lnTo>
                  <a:pt x="5462602" y="1413608"/>
                </a:lnTo>
                <a:lnTo>
                  <a:pt x="5459078" y="1404268"/>
                </a:lnTo>
                <a:lnTo>
                  <a:pt x="5460137" y="1393780"/>
                </a:lnTo>
                <a:cubicBezTo>
                  <a:pt x="5460561" y="1391114"/>
                  <a:pt x="5460982" y="1390270"/>
                  <a:pt x="5461417" y="1391849"/>
                </a:cubicBezTo>
                <a:close/>
                <a:moveTo>
                  <a:pt x="614271" y="1052206"/>
                </a:moveTo>
                <a:cubicBezTo>
                  <a:pt x="613444" y="1053256"/>
                  <a:pt x="612323" y="1054339"/>
                  <a:pt x="611497" y="1055389"/>
                </a:cubicBezTo>
                <a:cubicBezTo>
                  <a:pt x="617673" y="1058912"/>
                  <a:pt x="624115" y="1061928"/>
                  <a:pt x="630277" y="1065215"/>
                </a:cubicBezTo>
                <a:cubicBezTo>
                  <a:pt x="637469" y="1066004"/>
                  <a:pt x="644958" y="1066759"/>
                  <a:pt x="651856" y="1067584"/>
                </a:cubicBezTo>
                <a:cubicBezTo>
                  <a:pt x="639327" y="1062458"/>
                  <a:pt x="626799" y="1057332"/>
                  <a:pt x="614271" y="1052206"/>
                </a:cubicBezTo>
                <a:close/>
                <a:moveTo>
                  <a:pt x="810628" y="695550"/>
                </a:moveTo>
                <a:cubicBezTo>
                  <a:pt x="873537" y="739416"/>
                  <a:pt x="951215" y="767494"/>
                  <a:pt x="1033084" y="791270"/>
                </a:cubicBezTo>
                <a:cubicBezTo>
                  <a:pt x="1034205" y="790184"/>
                  <a:pt x="1035031" y="789136"/>
                  <a:pt x="1036153" y="788050"/>
                </a:cubicBezTo>
                <a:cubicBezTo>
                  <a:pt x="960983" y="757296"/>
                  <a:pt x="885798" y="726306"/>
                  <a:pt x="810628" y="695550"/>
                </a:cubicBezTo>
                <a:close/>
                <a:moveTo>
                  <a:pt x="4850908" y="727"/>
                </a:moveTo>
                <a:cubicBezTo>
                  <a:pt x="4858191" y="2929"/>
                  <a:pt x="4860543" y="7152"/>
                  <a:pt x="4858584" y="13795"/>
                </a:cubicBezTo>
                <a:cubicBezTo>
                  <a:pt x="4855845" y="22194"/>
                  <a:pt x="4850092" y="30008"/>
                  <a:pt x="4843408" y="37224"/>
                </a:cubicBezTo>
                <a:cubicBezTo>
                  <a:pt x="4812232" y="71132"/>
                  <a:pt x="4827067" y="79774"/>
                  <a:pt x="4871062" y="78954"/>
                </a:cubicBezTo>
                <a:cubicBezTo>
                  <a:pt x="4910302" y="78234"/>
                  <a:pt x="4949507" y="72299"/>
                  <a:pt x="4989038" y="66799"/>
                </a:cubicBezTo>
                <a:cubicBezTo>
                  <a:pt x="5008500" y="63967"/>
                  <a:pt x="5009491" y="65509"/>
                  <a:pt x="5002636" y="79388"/>
                </a:cubicBezTo>
                <a:cubicBezTo>
                  <a:pt x="4991594" y="102315"/>
                  <a:pt x="4990844" y="123285"/>
                  <a:pt x="5008332" y="140859"/>
                </a:cubicBezTo>
                <a:cubicBezTo>
                  <a:pt x="5012456" y="144868"/>
                  <a:pt x="5015428" y="149491"/>
                  <a:pt x="5014326" y="155555"/>
                </a:cubicBezTo>
                <a:cubicBezTo>
                  <a:pt x="5009356" y="180357"/>
                  <a:pt x="5019874" y="200674"/>
                  <a:pt x="5030704" y="221190"/>
                </a:cubicBezTo>
                <a:cubicBezTo>
                  <a:pt x="5048958" y="255517"/>
                  <a:pt x="5072099" y="287116"/>
                  <a:pt x="5097262" y="317759"/>
                </a:cubicBezTo>
                <a:cubicBezTo>
                  <a:pt x="5115004" y="339336"/>
                  <a:pt x="5126222" y="365974"/>
                  <a:pt x="5165084" y="373367"/>
                </a:cubicBezTo>
                <a:cubicBezTo>
                  <a:pt x="5174420" y="375083"/>
                  <a:pt x="5177498" y="381353"/>
                  <a:pt x="5174137" y="389353"/>
                </a:cubicBezTo>
                <a:cubicBezTo>
                  <a:pt x="5163026" y="415847"/>
                  <a:pt x="5172067" y="436343"/>
                  <a:pt x="5192507" y="453561"/>
                </a:cubicBezTo>
                <a:cubicBezTo>
                  <a:pt x="5199734" y="459565"/>
                  <a:pt x="5197020" y="463690"/>
                  <a:pt x="5187160" y="467732"/>
                </a:cubicBezTo>
                <a:cubicBezTo>
                  <a:pt x="5175836" y="472188"/>
                  <a:pt x="5167025" y="478711"/>
                  <a:pt x="5160106" y="486904"/>
                </a:cubicBezTo>
                <a:cubicBezTo>
                  <a:pt x="5148744" y="500143"/>
                  <a:pt x="5143396" y="514315"/>
                  <a:pt x="5138948" y="528614"/>
                </a:cubicBezTo>
                <a:cubicBezTo>
                  <a:pt x="5132042" y="551041"/>
                  <a:pt x="5123894" y="572670"/>
                  <a:pt x="5097016" y="589923"/>
                </a:cubicBezTo>
                <a:cubicBezTo>
                  <a:pt x="5089016" y="595163"/>
                  <a:pt x="5082598" y="601872"/>
                  <a:pt x="5075869" y="608381"/>
                </a:cubicBezTo>
                <a:cubicBezTo>
                  <a:pt x="5078016" y="614052"/>
                  <a:pt x="5083322" y="617918"/>
                  <a:pt x="5093172" y="618385"/>
                </a:cubicBezTo>
                <a:cubicBezTo>
                  <a:pt x="5155867" y="621469"/>
                  <a:pt x="5153088" y="652648"/>
                  <a:pt x="5153518" y="687474"/>
                </a:cubicBezTo>
                <a:cubicBezTo>
                  <a:pt x="5154177" y="730575"/>
                  <a:pt x="5118812" y="754787"/>
                  <a:pt x="5074984" y="776941"/>
                </a:cubicBezTo>
                <a:cubicBezTo>
                  <a:pt x="5059986" y="784451"/>
                  <a:pt x="5038116" y="786863"/>
                  <a:pt x="5033348" y="805473"/>
                </a:cubicBezTo>
                <a:cubicBezTo>
                  <a:pt x="5059529" y="819384"/>
                  <a:pt x="5089376" y="802009"/>
                  <a:pt x="5116847" y="803426"/>
                </a:cubicBezTo>
                <a:cubicBezTo>
                  <a:pt x="5139548" y="804709"/>
                  <a:pt x="5176330" y="798120"/>
                  <a:pt x="5147902" y="833118"/>
                </a:cubicBezTo>
                <a:cubicBezTo>
                  <a:pt x="5139626" y="843373"/>
                  <a:pt x="5150382" y="848714"/>
                  <a:pt x="5161665" y="848297"/>
                </a:cubicBezTo>
                <a:cubicBezTo>
                  <a:pt x="5253064" y="844106"/>
                  <a:pt x="5215170" y="912756"/>
                  <a:pt x="5246520" y="942412"/>
                </a:cubicBezTo>
                <a:cubicBezTo>
                  <a:pt x="5255359" y="950358"/>
                  <a:pt x="5247812" y="967405"/>
                  <a:pt x="5235368" y="972946"/>
                </a:cubicBezTo>
                <a:cubicBezTo>
                  <a:pt x="5156387" y="1008610"/>
                  <a:pt x="5149354" y="1071149"/>
                  <a:pt x="5113739" y="1128845"/>
                </a:cubicBezTo>
                <a:cubicBezTo>
                  <a:pt x="5157305" y="1144685"/>
                  <a:pt x="5208388" y="1143005"/>
                  <a:pt x="5255034" y="1151117"/>
                </a:cubicBezTo>
                <a:cubicBezTo>
                  <a:pt x="5303482" y="1159484"/>
                  <a:pt x="5304156" y="1170079"/>
                  <a:pt x="5267513" y="1216275"/>
                </a:cubicBezTo>
                <a:cubicBezTo>
                  <a:pt x="5370269" y="1212844"/>
                  <a:pt x="5370269" y="1212844"/>
                  <a:pt x="5343113" y="1281854"/>
                </a:cubicBezTo>
                <a:cubicBezTo>
                  <a:pt x="5386272" y="1279593"/>
                  <a:pt x="5428618" y="1334726"/>
                  <a:pt x="5452014" y="1385543"/>
                </a:cubicBezTo>
                <a:lnTo>
                  <a:pt x="5459078" y="1404268"/>
                </a:lnTo>
                <a:lnTo>
                  <a:pt x="5458838" y="1406644"/>
                </a:lnTo>
                <a:cubicBezTo>
                  <a:pt x="5457942" y="1418063"/>
                  <a:pt x="5456960" y="1434367"/>
                  <a:pt x="5455752" y="1450751"/>
                </a:cubicBezTo>
                <a:lnTo>
                  <a:pt x="5454594" y="1464662"/>
                </a:lnTo>
                <a:lnTo>
                  <a:pt x="5447215" y="1463321"/>
                </a:lnTo>
                <a:cubicBezTo>
                  <a:pt x="5441256" y="1459714"/>
                  <a:pt x="5437002" y="1458345"/>
                  <a:pt x="5433934" y="1458428"/>
                </a:cubicBezTo>
                <a:cubicBezTo>
                  <a:pt x="5424728" y="1458676"/>
                  <a:pt x="5426188" y="1471978"/>
                  <a:pt x="5424276" y="1477014"/>
                </a:cubicBezTo>
                <a:cubicBezTo>
                  <a:pt x="5417851" y="1492977"/>
                  <a:pt x="5433852" y="1501241"/>
                  <a:pt x="5444628" y="1511562"/>
                </a:cubicBezTo>
                <a:cubicBezTo>
                  <a:pt x="5448663" y="1515344"/>
                  <a:pt x="5451544" y="1497678"/>
                  <a:pt x="5453752" y="1474786"/>
                </a:cubicBezTo>
                <a:lnTo>
                  <a:pt x="5454594" y="1464662"/>
                </a:lnTo>
                <a:lnTo>
                  <a:pt x="5463208" y="1466226"/>
                </a:lnTo>
                <a:lnTo>
                  <a:pt x="5463164" y="1484226"/>
                </a:lnTo>
                <a:cubicBezTo>
                  <a:pt x="5462722" y="1528173"/>
                  <a:pt x="5460824" y="1571999"/>
                  <a:pt x="5456160" y="1575885"/>
                </a:cubicBezTo>
                <a:cubicBezTo>
                  <a:pt x="5406708" y="1617226"/>
                  <a:pt x="5442751" y="1692579"/>
                  <a:pt x="5345636" y="1714543"/>
                </a:cubicBezTo>
                <a:cubicBezTo>
                  <a:pt x="5301930" y="1724583"/>
                  <a:pt x="5282493" y="1755882"/>
                  <a:pt x="5251319" y="1775792"/>
                </a:cubicBezTo>
                <a:cubicBezTo>
                  <a:pt x="5142610" y="1844714"/>
                  <a:pt x="5072132" y="1925140"/>
                  <a:pt x="5043512" y="2027305"/>
                </a:cubicBezTo>
                <a:cubicBezTo>
                  <a:pt x="5035488" y="2055562"/>
                  <a:pt x="5000258" y="2081893"/>
                  <a:pt x="4978144" y="2108535"/>
                </a:cubicBezTo>
                <a:cubicBezTo>
                  <a:pt x="4990785" y="2124798"/>
                  <a:pt x="5050411" y="2079615"/>
                  <a:pt x="5031476" y="2128173"/>
                </a:cubicBezTo>
                <a:cubicBezTo>
                  <a:pt x="5017138" y="2164787"/>
                  <a:pt x="4975973" y="2191363"/>
                  <a:pt x="4937389" y="2216441"/>
                </a:cubicBezTo>
                <a:cubicBezTo>
                  <a:pt x="4893079" y="2245058"/>
                  <a:pt x="4843760" y="2269776"/>
                  <a:pt x="4826122" y="2315331"/>
                </a:cubicBezTo>
                <a:cubicBezTo>
                  <a:pt x="4822276" y="2325050"/>
                  <a:pt x="3896510" y="3112888"/>
                  <a:pt x="2544647" y="3190975"/>
                </a:cubicBezTo>
                <a:cubicBezTo>
                  <a:pt x="2323734" y="3203734"/>
                  <a:pt x="1445947" y="3169121"/>
                  <a:pt x="1328257" y="3153006"/>
                </a:cubicBezTo>
                <a:cubicBezTo>
                  <a:pt x="1207258" y="3136344"/>
                  <a:pt x="1101756" y="3091943"/>
                  <a:pt x="977943" y="3082502"/>
                </a:cubicBezTo>
                <a:cubicBezTo>
                  <a:pt x="912454" y="3077622"/>
                  <a:pt x="848655" y="3061861"/>
                  <a:pt x="854473" y="2994250"/>
                </a:cubicBezTo>
                <a:cubicBezTo>
                  <a:pt x="856228" y="2975057"/>
                  <a:pt x="838125" y="2961827"/>
                  <a:pt x="811593" y="2970498"/>
                </a:cubicBezTo>
                <a:cubicBezTo>
                  <a:pt x="761454" y="2987010"/>
                  <a:pt x="736680" y="2962489"/>
                  <a:pt x="707024" y="2945439"/>
                </a:cubicBezTo>
                <a:cubicBezTo>
                  <a:pt x="654509" y="2915262"/>
                  <a:pt x="603913" y="2882480"/>
                  <a:pt x="523487" y="2886053"/>
                </a:cubicBezTo>
                <a:cubicBezTo>
                  <a:pt x="537017" y="2855468"/>
                  <a:pt x="563587" y="2856758"/>
                  <a:pt x="587884" y="2859746"/>
                </a:cubicBezTo>
                <a:cubicBezTo>
                  <a:pt x="652090" y="2867866"/>
                  <a:pt x="715235" y="2878012"/>
                  <a:pt x="779426" y="2885897"/>
                </a:cubicBezTo>
                <a:cubicBezTo>
                  <a:pt x="821123" y="2891048"/>
                  <a:pt x="863074" y="2900202"/>
                  <a:pt x="917288" y="2882248"/>
                </a:cubicBezTo>
                <a:cubicBezTo>
                  <a:pt x="866364" y="2830288"/>
                  <a:pt x="785092" y="2829930"/>
                  <a:pt x="718684" y="2819941"/>
                </a:cubicBezTo>
                <a:cubicBezTo>
                  <a:pt x="635747" y="2807447"/>
                  <a:pt x="584925" y="2771133"/>
                  <a:pt x="524650" y="2731220"/>
                </a:cubicBezTo>
                <a:cubicBezTo>
                  <a:pt x="584180" y="2712621"/>
                  <a:pt x="623299" y="2742760"/>
                  <a:pt x="670138" y="2735189"/>
                </a:cubicBezTo>
                <a:cubicBezTo>
                  <a:pt x="672406" y="2728745"/>
                  <a:pt x="675988" y="2719532"/>
                  <a:pt x="675382" y="2719369"/>
                </a:cubicBezTo>
                <a:cubicBezTo>
                  <a:pt x="596666" y="2703042"/>
                  <a:pt x="557844" y="2658869"/>
                  <a:pt x="542021" y="2601946"/>
                </a:cubicBezTo>
                <a:cubicBezTo>
                  <a:pt x="533902" y="2572560"/>
                  <a:pt x="505246" y="2566541"/>
                  <a:pt x="476895" y="2555976"/>
                </a:cubicBezTo>
                <a:cubicBezTo>
                  <a:pt x="377189" y="2518466"/>
                  <a:pt x="272496" y="2486779"/>
                  <a:pt x="188751" y="2428830"/>
                </a:cubicBezTo>
                <a:cubicBezTo>
                  <a:pt x="280875" y="2426687"/>
                  <a:pt x="357216" y="2461808"/>
                  <a:pt x="456762" y="2468731"/>
                </a:cubicBezTo>
                <a:cubicBezTo>
                  <a:pt x="373794" y="2404281"/>
                  <a:pt x="269816" y="2379152"/>
                  <a:pt x="174514" y="2345378"/>
                </a:cubicBezTo>
                <a:cubicBezTo>
                  <a:pt x="130977" y="2330009"/>
                  <a:pt x="90329" y="2308598"/>
                  <a:pt x="38827" y="2303685"/>
                </a:cubicBezTo>
                <a:cubicBezTo>
                  <a:pt x="20556" y="2301864"/>
                  <a:pt x="-10092" y="2297272"/>
                  <a:pt x="3281" y="2273587"/>
                </a:cubicBezTo>
                <a:cubicBezTo>
                  <a:pt x="14533" y="2253956"/>
                  <a:pt x="39095" y="2256437"/>
                  <a:pt x="61590" y="2259170"/>
                </a:cubicBezTo>
                <a:cubicBezTo>
                  <a:pt x="115591" y="2265916"/>
                  <a:pt x="170539" y="2259497"/>
                  <a:pt x="242291" y="2250569"/>
                </a:cubicBezTo>
                <a:cubicBezTo>
                  <a:pt x="178223" y="2197829"/>
                  <a:pt x="68904" y="2229102"/>
                  <a:pt x="13205" y="2172263"/>
                </a:cubicBezTo>
                <a:cubicBezTo>
                  <a:pt x="77196" y="2153598"/>
                  <a:pt x="128251" y="2170191"/>
                  <a:pt x="180810" y="2168333"/>
                </a:cubicBezTo>
                <a:cubicBezTo>
                  <a:pt x="228319" y="2166612"/>
                  <a:pt x="239444" y="2154350"/>
                  <a:pt x="226020" y="2121100"/>
                </a:cubicBezTo>
                <a:cubicBezTo>
                  <a:pt x="205165" y="2069293"/>
                  <a:pt x="229388" y="2038364"/>
                  <a:pt x="299145" y="2044862"/>
                </a:cubicBezTo>
                <a:cubicBezTo>
                  <a:pt x="363822" y="2051027"/>
                  <a:pt x="369032" y="2029991"/>
                  <a:pt x="350236" y="2001187"/>
                </a:cubicBezTo>
                <a:cubicBezTo>
                  <a:pt x="322862" y="1959187"/>
                  <a:pt x="348423" y="1921214"/>
                  <a:pt x="365223" y="1881218"/>
                </a:cubicBezTo>
                <a:cubicBezTo>
                  <a:pt x="390527" y="1820499"/>
                  <a:pt x="376326" y="1793748"/>
                  <a:pt x="310707" y="1758752"/>
                </a:cubicBezTo>
                <a:cubicBezTo>
                  <a:pt x="273754" y="1739265"/>
                  <a:pt x="234367" y="1723631"/>
                  <a:pt x="181659" y="1709137"/>
                </a:cubicBezTo>
                <a:cubicBezTo>
                  <a:pt x="299387" y="1683727"/>
                  <a:pt x="172918" y="1660608"/>
                  <a:pt x="213063" y="1632021"/>
                </a:cubicBezTo>
                <a:cubicBezTo>
                  <a:pt x="296030" y="1612244"/>
                  <a:pt x="369047" y="1679323"/>
                  <a:pt x="481390" y="1644125"/>
                </a:cubicBezTo>
                <a:cubicBezTo>
                  <a:pt x="336659" y="1595935"/>
                  <a:pt x="176348" y="1532074"/>
                  <a:pt x="68930" y="1457537"/>
                </a:cubicBezTo>
                <a:cubicBezTo>
                  <a:pt x="91299" y="1434897"/>
                  <a:pt x="115799" y="1450436"/>
                  <a:pt x="135138" y="1440976"/>
                </a:cubicBezTo>
                <a:cubicBezTo>
                  <a:pt x="133952" y="1436374"/>
                  <a:pt x="135290" y="1429332"/>
                  <a:pt x="131611" y="1427642"/>
                </a:cubicBezTo>
                <a:cubicBezTo>
                  <a:pt x="52402" y="1389548"/>
                  <a:pt x="51441" y="1388478"/>
                  <a:pt x="130443" y="1343795"/>
                </a:cubicBezTo>
                <a:cubicBezTo>
                  <a:pt x="158017" y="1328118"/>
                  <a:pt x="154966" y="1317573"/>
                  <a:pt x="138930" y="1304094"/>
                </a:cubicBezTo>
                <a:cubicBezTo>
                  <a:pt x="127608" y="1294551"/>
                  <a:pt x="113720" y="1286742"/>
                  <a:pt x="118409" y="1262212"/>
                </a:cubicBezTo>
                <a:cubicBezTo>
                  <a:pt x="164937" y="1287183"/>
                  <a:pt x="383505" y="1312432"/>
                  <a:pt x="421410" y="1304757"/>
                </a:cubicBezTo>
                <a:cubicBezTo>
                  <a:pt x="464009" y="1296037"/>
                  <a:pt x="610877" y="1288926"/>
                  <a:pt x="655702" y="1291801"/>
                </a:cubicBezTo>
                <a:cubicBezTo>
                  <a:pt x="653235" y="1290438"/>
                  <a:pt x="650767" y="1289077"/>
                  <a:pt x="648299" y="1287715"/>
                </a:cubicBezTo>
                <a:cubicBezTo>
                  <a:pt x="603999" y="1260339"/>
                  <a:pt x="559107" y="1233035"/>
                  <a:pt x="531027" y="1193967"/>
                </a:cubicBezTo>
                <a:cubicBezTo>
                  <a:pt x="529741" y="1192462"/>
                  <a:pt x="529061" y="1191120"/>
                  <a:pt x="526433" y="1191913"/>
                </a:cubicBezTo>
                <a:cubicBezTo>
                  <a:pt x="503415" y="1199684"/>
                  <a:pt x="505590" y="1187083"/>
                  <a:pt x="504666" y="1177230"/>
                </a:cubicBezTo>
                <a:cubicBezTo>
                  <a:pt x="503726" y="1167141"/>
                  <a:pt x="499378" y="1159602"/>
                  <a:pt x="482307" y="1162618"/>
                </a:cubicBezTo>
                <a:cubicBezTo>
                  <a:pt x="481421" y="1162726"/>
                  <a:pt x="480226" y="1162633"/>
                  <a:pt x="479029" y="1162540"/>
                </a:cubicBezTo>
                <a:cubicBezTo>
                  <a:pt x="470949" y="1161859"/>
                  <a:pt x="444139" y="1138059"/>
                  <a:pt x="447663" y="1132649"/>
                </a:cubicBezTo>
                <a:cubicBezTo>
                  <a:pt x="455539" y="1120781"/>
                  <a:pt x="446335" y="1116439"/>
                  <a:pt x="438547" y="1110977"/>
                </a:cubicBezTo>
                <a:cubicBezTo>
                  <a:pt x="427656" y="1103517"/>
                  <a:pt x="416795" y="1096529"/>
                  <a:pt x="405343" y="1089612"/>
                </a:cubicBezTo>
                <a:cubicBezTo>
                  <a:pt x="394202" y="1082895"/>
                  <a:pt x="382794" y="1076684"/>
                  <a:pt x="371373" y="1070238"/>
                </a:cubicBezTo>
                <a:cubicBezTo>
                  <a:pt x="344889" y="1065616"/>
                  <a:pt x="318169" y="1061972"/>
                  <a:pt x="290358" y="1059884"/>
                </a:cubicBezTo>
                <a:cubicBezTo>
                  <a:pt x="269709" y="1058114"/>
                  <a:pt x="246624" y="1055453"/>
                  <a:pt x="235140" y="1029322"/>
                </a:cubicBezTo>
                <a:cubicBezTo>
                  <a:pt x="256895" y="1029771"/>
                  <a:pt x="278695" y="1030927"/>
                  <a:pt x="300494" y="1032083"/>
                </a:cubicBezTo>
                <a:cubicBezTo>
                  <a:pt x="279542" y="1020860"/>
                  <a:pt x="259181" y="1009565"/>
                  <a:pt x="239661" y="997457"/>
                </a:cubicBezTo>
                <a:cubicBezTo>
                  <a:pt x="223540" y="987309"/>
                  <a:pt x="210281" y="975391"/>
                  <a:pt x="204788" y="959211"/>
                </a:cubicBezTo>
                <a:cubicBezTo>
                  <a:pt x="203337" y="955117"/>
                  <a:pt x="202166" y="950750"/>
                  <a:pt x="207583" y="947009"/>
                </a:cubicBezTo>
                <a:cubicBezTo>
                  <a:pt x="213561" y="942727"/>
                  <a:pt x="218466" y="944980"/>
                  <a:pt x="223061" y="947033"/>
                </a:cubicBezTo>
                <a:cubicBezTo>
                  <a:pt x="242046" y="955410"/>
                  <a:pt x="261311" y="963516"/>
                  <a:pt x="280015" y="972164"/>
                </a:cubicBezTo>
                <a:cubicBezTo>
                  <a:pt x="304852" y="983629"/>
                  <a:pt x="329408" y="995365"/>
                  <a:pt x="353948" y="1006865"/>
                </a:cubicBezTo>
                <a:cubicBezTo>
                  <a:pt x="319294" y="981405"/>
                  <a:pt x="281290" y="959435"/>
                  <a:pt x="240466" y="939943"/>
                </a:cubicBezTo>
                <a:cubicBezTo>
                  <a:pt x="210990" y="925718"/>
                  <a:pt x="181514" y="911494"/>
                  <a:pt x="158812" y="891467"/>
                </a:cubicBezTo>
                <a:cubicBezTo>
                  <a:pt x="147166" y="881489"/>
                  <a:pt x="141336" y="869384"/>
                  <a:pt x="139551" y="855364"/>
                </a:cubicBezTo>
                <a:cubicBezTo>
                  <a:pt x="139312" y="851597"/>
                  <a:pt x="139634" y="847287"/>
                  <a:pt x="145731" y="844888"/>
                </a:cubicBezTo>
                <a:cubicBezTo>
                  <a:pt x="151843" y="842724"/>
                  <a:pt x="155581" y="845356"/>
                  <a:pt x="158154" y="848366"/>
                </a:cubicBezTo>
                <a:cubicBezTo>
                  <a:pt x="161052" y="851811"/>
                  <a:pt x="164496" y="854479"/>
                  <a:pt x="169370" y="856260"/>
                </a:cubicBezTo>
                <a:cubicBezTo>
                  <a:pt x="212096" y="872913"/>
                  <a:pt x="249775" y="894448"/>
                  <a:pt x="288295" y="915169"/>
                </a:cubicBezTo>
                <a:cubicBezTo>
                  <a:pt x="343452" y="944788"/>
                  <a:pt x="397769" y="975222"/>
                  <a:pt x="462694" y="994643"/>
                </a:cubicBezTo>
                <a:cubicBezTo>
                  <a:pt x="487260" y="1001870"/>
                  <a:pt x="512622" y="1007575"/>
                  <a:pt x="531910" y="1006664"/>
                </a:cubicBezTo>
                <a:cubicBezTo>
                  <a:pt x="460990" y="972547"/>
                  <a:pt x="394087" y="936046"/>
                  <a:pt x="333940" y="893507"/>
                </a:cubicBezTo>
                <a:cubicBezTo>
                  <a:pt x="273173" y="850568"/>
                  <a:pt x="219876" y="803403"/>
                  <a:pt x="181443" y="746608"/>
                </a:cubicBezTo>
                <a:cubicBezTo>
                  <a:pt x="177494" y="740681"/>
                  <a:pt x="175038" y="734810"/>
                  <a:pt x="162678" y="737018"/>
                </a:cubicBezTo>
                <a:cubicBezTo>
                  <a:pt x="157082" y="737933"/>
                  <a:pt x="155070" y="734381"/>
                  <a:pt x="156307" y="730435"/>
                </a:cubicBezTo>
                <a:cubicBezTo>
                  <a:pt x="164051" y="702450"/>
                  <a:pt x="145532" y="687373"/>
                  <a:pt x="117227" y="677515"/>
                </a:cubicBezTo>
                <a:cubicBezTo>
                  <a:pt x="108392" y="674314"/>
                  <a:pt x="107546" y="670384"/>
                  <a:pt x="113655" y="663474"/>
                </a:cubicBezTo>
                <a:cubicBezTo>
                  <a:pt x="121976" y="653926"/>
                  <a:pt x="120506" y="644851"/>
                  <a:pt x="115226" y="636712"/>
                </a:cubicBezTo>
                <a:cubicBezTo>
                  <a:pt x="112224" y="631619"/>
                  <a:pt x="108350" y="626868"/>
                  <a:pt x="105067" y="622046"/>
                </a:cubicBezTo>
                <a:cubicBezTo>
                  <a:pt x="102790" y="619000"/>
                  <a:pt x="99022" y="615897"/>
                  <a:pt x="104113" y="611722"/>
                </a:cubicBezTo>
                <a:cubicBezTo>
                  <a:pt x="108939" y="608053"/>
                  <a:pt x="114081" y="609328"/>
                  <a:pt x="118895" y="610169"/>
                </a:cubicBezTo>
                <a:cubicBezTo>
                  <a:pt x="142040" y="613772"/>
                  <a:pt x="156094" y="624170"/>
                  <a:pt x="163095" y="640642"/>
                </a:cubicBezTo>
                <a:cubicBezTo>
                  <a:pt x="168334" y="652819"/>
                  <a:pt x="173104" y="652953"/>
                  <a:pt x="185766" y="641454"/>
                </a:cubicBezTo>
                <a:cubicBezTo>
                  <a:pt x="195327" y="632704"/>
                  <a:pt x="204232" y="632337"/>
                  <a:pt x="212892" y="637457"/>
                </a:cubicBezTo>
                <a:cubicBezTo>
                  <a:pt x="217516" y="639981"/>
                  <a:pt x="220444" y="643897"/>
                  <a:pt x="223932" y="647271"/>
                </a:cubicBezTo>
                <a:cubicBezTo>
                  <a:pt x="241420" y="664845"/>
                  <a:pt x="259762" y="681841"/>
                  <a:pt x="287167" y="691571"/>
                </a:cubicBezTo>
                <a:cubicBezTo>
                  <a:pt x="299355" y="696027"/>
                  <a:pt x="312354" y="699197"/>
                  <a:pt x="330380" y="692506"/>
                </a:cubicBezTo>
                <a:cubicBezTo>
                  <a:pt x="318517" y="688486"/>
                  <a:pt x="306954" y="689175"/>
                  <a:pt x="296172" y="688108"/>
                </a:cubicBezTo>
                <a:cubicBezTo>
                  <a:pt x="285390" y="687041"/>
                  <a:pt x="279539" y="683953"/>
                  <a:pt x="286974" y="674512"/>
                </a:cubicBezTo>
                <a:cubicBezTo>
                  <a:pt x="291105" y="669267"/>
                  <a:pt x="290555" y="665301"/>
                  <a:pt x="286166" y="661798"/>
                </a:cubicBezTo>
                <a:cubicBezTo>
                  <a:pt x="272052" y="650459"/>
                  <a:pt x="264416" y="633352"/>
                  <a:pt x="236268" y="635338"/>
                </a:cubicBezTo>
                <a:cubicBezTo>
                  <a:pt x="234792" y="635517"/>
                  <a:pt x="233255" y="634754"/>
                  <a:pt x="231734" y="634225"/>
                </a:cubicBezTo>
                <a:cubicBezTo>
                  <a:pt x="225957" y="632316"/>
                  <a:pt x="219575" y="630241"/>
                  <a:pt x="221253" y="623870"/>
                </a:cubicBezTo>
                <a:cubicBezTo>
                  <a:pt x="223227" y="617462"/>
                  <a:pt x="230816" y="615119"/>
                  <a:pt x="237564" y="613590"/>
                </a:cubicBezTo>
                <a:cubicBezTo>
                  <a:pt x="254884" y="609831"/>
                  <a:pt x="268844" y="614072"/>
                  <a:pt x="282259" y="619091"/>
                </a:cubicBezTo>
                <a:cubicBezTo>
                  <a:pt x="314893" y="631509"/>
                  <a:pt x="342201" y="649080"/>
                  <a:pt x="370630" y="665566"/>
                </a:cubicBezTo>
                <a:cubicBezTo>
                  <a:pt x="413275" y="690295"/>
                  <a:pt x="451153" y="719635"/>
                  <a:pt x="498017" y="740532"/>
                </a:cubicBezTo>
                <a:cubicBezTo>
                  <a:pt x="637369" y="802423"/>
                  <a:pt x="774774" y="866448"/>
                  <a:pt x="918036" y="924307"/>
                </a:cubicBezTo>
                <a:cubicBezTo>
                  <a:pt x="970882" y="945666"/>
                  <a:pt x="1024819" y="965469"/>
                  <a:pt x="1079304" y="984494"/>
                </a:cubicBezTo>
                <a:cubicBezTo>
                  <a:pt x="1079509" y="983045"/>
                  <a:pt x="1079744" y="982067"/>
                  <a:pt x="1079935" y="980383"/>
                </a:cubicBezTo>
                <a:cubicBezTo>
                  <a:pt x="1079860" y="979206"/>
                  <a:pt x="1079770" y="977793"/>
                  <a:pt x="1079695" y="976616"/>
                </a:cubicBezTo>
                <a:cubicBezTo>
                  <a:pt x="1041139" y="964679"/>
                  <a:pt x="1003098" y="951491"/>
                  <a:pt x="966178" y="937219"/>
                </a:cubicBezTo>
                <a:cubicBezTo>
                  <a:pt x="875541" y="901932"/>
                  <a:pt x="791930" y="860100"/>
                  <a:pt x="720106" y="807112"/>
                </a:cubicBezTo>
                <a:cubicBezTo>
                  <a:pt x="714181" y="802848"/>
                  <a:pt x="707904" y="802421"/>
                  <a:pt x="698823" y="804708"/>
                </a:cubicBezTo>
                <a:cubicBezTo>
                  <a:pt x="669544" y="812288"/>
                  <a:pt x="659939" y="806334"/>
                  <a:pt x="664513" y="784663"/>
                </a:cubicBezTo>
                <a:cubicBezTo>
                  <a:pt x="665660" y="779304"/>
                  <a:pt x="665686" y="775031"/>
                  <a:pt x="660380" y="771165"/>
                </a:cubicBezTo>
                <a:cubicBezTo>
                  <a:pt x="636661" y="753871"/>
                  <a:pt x="611807" y="737427"/>
                  <a:pt x="584959" y="722409"/>
                </a:cubicBezTo>
                <a:cubicBezTo>
                  <a:pt x="535282" y="694735"/>
                  <a:pt x="482226" y="670082"/>
                  <a:pt x="435649" y="639659"/>
                </a:cubicBezTo>
                <a:cubicBezTo>
                  <a:pt x="421965" y="630403"/>
                  <a:pt x="411440" y="619340"/>
                  <a:pt x="404944" y="606128"/>
                </a:cubicBezTo>
                <a:cubicBezTo>
                  <a:pt x="402872" y="601635"/>
                  <a:pt x="401613" y="595856"/>
                  <a:pt x="408476" y="591466"/>
                </a:cubicBezTo>
                <a:cubicBezTo>
                  <a:pt x="415044" y="587111"/>
                  <a:pt x="420320" y="590506"/>
                  <a:pt x="425225" y="592759"/>
                </a:cubicBezTo>
                <a:cubicBezTo>
                  <a:pt x="445746" y="601899"/>
                  <a:pt x="466578" y="611238"/>
                  <a:pt x="487115" y="620614"/>
                </a:cubicBezTo>
                <a:cubicBezTo>
                  <a:pt x="507947" y="629954"/>
                  <a:pt x="528514" y="639800"/>
                  <a:pt x="550277" y="649738"/>
                </a:cubicBezTo>
                <a:cubicBezTo>
                  <a:pt x="551408" y="644145"/>
                  <a:pt x="546904" y="643504"/>
                  <a:pt x="544421" y="641907"/>
                </a:cubicBezTo>
                <a:cubicBezTo>
                  <a:pt x="509355" y="619344"/>
                  <a:pt x="471190" y="599529"/>
                  <a:pt x="431905" y="580799"/>
                </a:cubicBezTo>
                <a:cubicBezTo>
                  <a:pt x="401512" y="566211"/>
                  <a:pt x="371947" y="550574"/>
                  <a:pt x="351177" y="528177"/>
                </a:cubicBezTo>
                <a:cubicBezTo>
                  <a:pt x="343180" y="519419"/>
                  <a:pt x="338696" y="509759"/>
                  <a:pt x="339749" y="498244"/>
                </a:cubicBezTo>
                <a:cubicBezTo>
                  <a:pt x="340115" y="494641"/>
                  <a:pt x="340481" y="491037"/>
                  <a:pt x="346313" y="489145"/>
                </a:cubicBezTo>
                <a:cubicBezTo>
                  <a:pt x="350979" y="487631"/>
                  <a:pt x="354067" y="489392"/>
                  <a:pt x="356579" y="491460"/>
                </a:cubicBezTo>
                <a:cubicBezTo>
                  <a:pt x="360984" y="495197"/>
                  <a:pt x="365388" y="498934"/>
                  <a:pt x="371505" y="501516"/>
                </a:cubicBezTo>
                <a:cubicBezTo>
                  <a:pt x="408203" y="517000"/>
                  <a:pt x="442659" y="534654"/>
                  <a:pt x="476275" y="553122"/>
                </a:cubicBezTo>
                <a:cubicBezTo>
                  <a:pt x="531461" y="583213"/>
                  <a:pt x="586103" y="614082"/>
                  <a:pt x="649952" y="635294"/>
                </a:cubicBezTo>
                <a:cubicBezTo>
                  <a:pt x="673972" y="643298"/>
                  <a:pt x="698805" y="650018"/>
                  <a:pt x="727161" y="651328"/>
                </a:cubicBezTo>
                <a:cubicBezTo>
                  <a:pt x="726126" y="649081"/>
                  <a:pt x="724263" y="647883"/>
                  <a:pt x="722417" y="646921"/>
                </a:cubicBezTo>
                <a:cubicBezTo>
                  <a:pt x="660627" y="615969"/>
                  <a:pt x="600830" y="583590"/>
                  <a:pt x="546079" y="546328"/>
                </a:cubicBezTo>
                <a:cubicBezTo>
                  <a:pt x="478576" y="500409"/>
                  <a:pt x="420223" y="448637"/>
                  <a:pt x="378182" y="386585"/>
                </a:cubicBezTo>
                <a:cubicBezTo>
                  <a:pt x="376229" y="383975"/>
                  <a:pt x="374884" y="381528"/>
                  <a:pt x="370158" y="382100"/>
                </a:cubicBezTo>
                <a:cubicBezTo>
                  <a:pt x="358064" y="383802"/>
                  <a:pt x="356583" y="379236"/>
                  <a:pt x="357861" y="371252"/>
                </a:cubicBezTo>
                <a:cubicBezTo>
                  <a:pt x="361373" y="351608"/>
                  <a:pt x="352380" y="336565"/>
                  <a:pt x="331313" y="328203"/>
                </a:cubicBezTo>
                <a:cubicBezTo>
                  <a:pt x="316037" y="321986"/>
                  <a:pt x="303183" y="316425"/>
                  <a:pt x="319354" y="299282"/>
                </a:cubicBezTo>
                <a:cubicBezTo>
                  <a:pt x="323265" y="295249"/>
                  <a:pt x="321459" y="290249"/>
                  <a:pt x="319682" y="285719"/>
                </a:cubicBezTo>
                <a:cubicBezTo>
                  <a:pt x="317166" y="278905"/>
                  <a:pt x="312080" y="273828"/>
                  <a:pt x="306391" y="268585"/>
                </a:cubicBezTo>
                <a:cubicBezTo>
                  <a:pt x="303227" y="265647"/>
                  <a:pt x="299399" y="261602"/>
                  <a:pt x="303294" y="257334"/>
                </a:cubicBezTo>
                <a:cubicBezTo>
                  <a:pt x="307735" y="252289"/>
                  <a:pt x="314131" y="254598"/>
                  <a:pt x="319242" y="255403"/>
                </a:cubicBezTo>
                <a:cubicBezTo>
                  <a:pt x="342683" y="258970"/>
                  <a:pt x="357062" y="269803"/>
                  <a:pt x="364093" y="286745"/>
                </a:cubicBezTo>
                <a:cubicBezTo>
                  <a:pt x="368651" y="297582"/>
                  <a:pt x="374307" y="297608"/>
                  <a:pt x="385301" y="287973"/>
                </a:cubicBezTo>
                <a:cubicBezTo>
                  <a:pt x="397712" y="277216"/>
                  <a:pt x="408079" y="276436"/>
                  <a:pt x="417598" y="285722"/>
                </a:cubicBezTo>
                <a:cubicBezTo>
                  <a:pt x="425226" y="293339"/>
                  <a:pt x="431406" y="301607"/>
                  <a:pt x="440155" y="308139"/>
                </a:cubicBezTo>
                <a:cubicBezTo>
                  <a:pt x="463623" y="326175"/>
                  <a:pt x="485720" y="346039"/>
                  <a:pt x="534406" y="339430"/>
                </a:cubicBezTo>
                <a:cubicBezTo>
                  <a:pt x="520872" y="332528"/>
                  <a:pt x="507316" y="334645"/>
                  <a:pt x="495633" y="333450"/>
                </a:cubicBezTo>
                <a:cubicBezTo>
                  <a:pt x="487244" y="332567"/>
                  <a:pt x="478750" y="330037"/>
                  <a:pt x="486289" y="322243"/>
                </a:cubicBezTo>
                <a:cubicBezTo>
                  <a:pt x="494951" y="313365"/>
                  <a:pt x="489365" y="309771"/>
                  <a:pt x="484000" y="304964"/>
                </a:cubicBezTo>
                <a:cubicBezTo>
                  <a:pt x="471673" y="293645"/>
                  <a:pt x="461604" y="280392"/>
                  <a:pt x="436911" y="280536"/>
                </a:cubicBezTo>
                <a:cubicBezTo>
                  <a:pt x="433041" y="280530"/>
                  <a:pt x="429923" y="278297"/>
                  <a:pt x="426865" y="277007"/>
                </a:cubicBezTo>
                <a:cubicBezTo>
                  <a:pt x="422581" y="275154"/>
                  <a:pt x="418872" y="272993"/>
                  <a:pt x="420654" y="268269"/>
                </a:cubicBezTo>
                <a:cubicBezTo>
                  <a:pt x="422468" y="264016"/>
                  <a:pt x="426748" y="261125"/>
                  <a:pt x="432329" y="259975"/>
                </a:cubicBezTo>
                <a:cubicBezTo>
                  <a:pt x="437320" y="258895"/>
                  <a:pt x="442621" y="258016"/>
                  <a:pt x="447672" y="257879"/>
                </a:cubicBezTo>
                <a:cubicBezTo>
                  <a:pt x="470223" y="256809"/>
                  <a:pt x="486254" y="265543"/>
                  <a:pt x="502242" y="273572"/>
                </a:cubicBezTo>
                <a:cubicBezTo>
                  <a:pt x="558179" y="301436"/>
                  <a:pt x="607891" y="334326"/>
                  <a:pt x="659874" y="365516"/>
                </a:cubicBezTo>
                <a:cubicBezTo>
                  <a:pt x="711842" y="396471"/>
                  <a:pt x="772192" y="418818"/>
                  <a:pt x="829177" y="444421"/>
                </a:cubicBezTo>
                <a:cubicBezTo>
                  <a:pt x="960626" y="503711"/>
                  <a:pt x="1092650" y="562693"/>
                  <a:pt x="1231903" y="613682"/>
                </a:cubicBezTo>
                <a:cubicBezTo>
                  <a:pt x="1368099" y="663381"/>
                  <a:pt x="1823141" y="686561"/>
                  <a:pt x="1911736" y="685084"/>
                </a:cubicBezTo>
                <a:cubicBezTo>
                  <a:pt x="2024994" y="682992"/>
                  <a:pt x="2291986" y="655399"/>
                  <a:pt x="2564313" y="632143"/>
                </a:cubicBezTo>
                <a:cubicBezTo>
                  <a:pt x="2595089" y="629364"/>
                  <a:pt x="2625288" y="626893"/>
                  <a:pt x="2657304" y="624913"/>
                </a:cubicBezTo>
                <a:cubicBezTo>
                  <a:pt x="3564401" y="568191"/>
                  <a:pt x="4203594" y="276765"/>
                  <a:pt x="4235818" y="259339"/>
                </a:cubicBezTo>
                <a:cubicBezTo>
                  <a:pt x="4287616" y="231474"/>
                  <a:pt x="4460006" y="176429"/>
                  <a:pt x="4460331" y="176864"/>
                </a:cubicBezTo>
                <a:cubicBezTo>
                  <a:pt x="4464175" y="181144"/>
                  <a:pt x="4483735" y="184529"/>
                  <a:pt x="4499578" y="186791"/>
                </a:cubicBezTo>
                <a:lnTo>
                  <a:pt x="4514640" y="188841"/>
                </a:lnTo>
                <a:lnTo>
                  <a:pt x="4516523" y="189988"/>
                </a:lnTo>
                <a:cubicBezTo>
                  <a:pt x="4522035" y="190091"/>
                  <a:pt x="4521760" y="189857"/>
                  <a:pt x="4518126" y="189316"/>
                </a:cubicBezTo>
                <a:lnTo>
                  <a:pt x="4514640" y="188841"/>
                </a:lnTo>
                <a:lnTo>
                  <a:pt x="4511569" y="186970"/>
                </a:lnTo>
                <a:cubicBezTo>
                  <a:pt x="4510788" y="185226"/>
                  <a:pt x="4510719" y="182981"/>
                  <a:pt x="4510888" y="180943"/>
                </a:cubicBezTo>
                <a:cubicBezTo>
                  <a:pt x="4511690" y="170169"/>
                  <a:pt x="4517648" y="160906"/>
                  <a:pt x="4531865" y="155151"/>
                </a:cubicBezTo>
                <a:cubicBezTo>
                  <a:pt x="4545507" y="149703"/>
                  <a:pt x="4559473" y="144689"/>
                  <a:pt x="4573441" y="139676"/>
                </a:cubicBezTo>
                <a:cubicBezTo>
                  <a:pt x="4585075" y="135420"/>
                  <a:pt x="4593048" y="134454"/>
                  <a:pt x="4594964" y="145847"/>
                </a:cubicBezTo>
                <a:cubicBezTo>
                  <a:pt x="4596879" y="157242"/>
                  <a:pt x="4613452" y="160454"/>
                  <a:pt x="4623059" y="152410"/>
                </a:cubicBezTo>
                <a:cubicBezTo>
                  <a:pt x="4660632" y="120811"/>
                  <a:pt x="4705757" y="95654"/>
                  <a:pt x="4748356" y="68192"/>
                </a:cubicBezTo>
                <a:cubicBezTo>
                  <a:pt x="4778098" y="49168"/>
                  <a:pt x="4809406" y="31378"/>
                  <a:pt x="4833812" y="8017"/>
                </a:cubicBezTo>
                <a:cubicBezTo>
                  <a:pt x="4838299" y="3678"/>
                  <a:pt x="4842399" y="-2039"/>
                  <a:pt x="4850908" y="727"/>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A67280C4-2184-3DDA-4F89-9BC9A9D9D535}"/>
              </a:ext>
            </a:extLst>
          </p:cNvPr>
          <p:cNvSpPr>
            <a:spLocks noGrp="1"/>
          </p:cNvSpPr>
          <p:nvPr>
            <p:ph type="title"/>
          </p:nvPr>
        </p:nvSpPr>
        <p:spPr>
          <a:xfrm>
            <a:off x="1000941" y="685801"/>
            <a:ext cx="3494859" cy="5491162"/>
          </a:xfrm>
        </p:spPr>
        <p:txBody>
          <a:bodyPr>
            <a:normAutofit/>
          </a:bodyPr>
          <a:lstStyle/>
          <a:p>
            <a:r>
              <a:rPr lang="en-IN" dirty="0"/>
              <a:t>9. Query Result</a:t>
            </a:r>
          </a:p>
        </p:txBody>
      </p:sp>
      <p:graphicFrame>
        <p:nvGraphicFramePr>
          <p:cNvPr id="4" name="Content Placeholder 3">
            <a:extLst>
              <a:ext uri="{FF2B5EF4-FFF2-40B4-BE49-F238E27FC236}">
                <a16:creationId xmlns:a16="http://schemas.microsoft.com/office/drawing/2014/main" id="{44B5B39E-75EF-F580-4F7E-F1A23F93AD75}"/>
              </a:ext>
            </a:extLst>
          </p:cNvPr>
          <p:cNvGraphicFramePr>
            <a:graphicFrameLocks noGrp="1"/>
          </p:cNvGraphicFramePr>
          <p:nvPr>
            <p:ph idx="1"/>
            <p:extLst>
              <p:ext uri="{D42A27DB-BD31-4B8C-83A1-F6EECF244321}">
                <p14:modId xmlns:p14="http://schemas.microsoft.com/office/powerpoint/2010/main" val="2748242818"/>
              </p:ext>
            </p:extLst>
          </p:nvPr>
        </p:nvGraphicFramePr>
        <p:xfrm>
          <a:off x="5093263" y="838199"/>
          <a:ext cx="5869822" cy="5338767"/>
        </p:xfrm>
        <a:graphic>
          <a:graphicData uri="http://schemas.openxmlformats.org/drawingml/2006/table">
            <a:tbl>
              <a:tblPr firstRow="1" bandRow="1"/>
              <a:tblGrid>
                <a:gridCol w="4650398">
                  <a:extLst>
                    <a:ext uri="{9D8B030D-6E8A-4147-A177-3AD203B41FA5}">
                      <a16:colId xmlns:a16="http://schemas.microsoft.com/office/drawing/2014/main" val="2145258295"/>
                    </a:ext>
                  </a:extLst>
                </a:gridCol>
                <a:gridCol w="1219424">
                  <a:extLst>
                    <a:ext uri="{9D8B030D-6E8A-4147-A177-3AD203B41FA5}">
                      <a16:colId xmlns:a16="http://schemas.microsoft.com/office/drawing/2014/main" val="3429207215"/>
                    </a:ext>
                  </a:extLst>
                </a:gridCol>
              </a:tblGrid>
              <a:tr h="144291">
                <a:tc>
                  <a:txBody>
                    <a:bodyPr/>
                    <a:lstStyle/>
                    <a:p>
                      <a:pPr algn="ctr" fontAlgn="ctr"/>
                      <a:r>
                        <a:rPr lang="en-IN" sz="800" b="1" i="0" u="none" strike="noStrike">
                          <a:solidFill>
                            <a:srgbClr val="FFFFFF"/>
                          </a:solidFill>
                          <a:effectLst/>
                          <a:highlight>
                            <a:srgbClr val="000000"/>
                          </a:highlight>
                          <a:latin typeface="Aptos Narrow" panose="020B0004020202020204" pitchFamily="34" charset="0"/>
                        </a:rPr>
                        <a:t>venue</a:t>
                      </a:r>
                    </a:p>
                  </a:txBody>
                  <a:tcPr marL="2101" marR="2101" marT="210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IN" sz="800" b="1" i="0" u="none" strike="noStrike">
                          <a:solidFill>
                            <a:srgbClr val="FFFFFF"/>
                          </a:solidFill>
                          <a:effectLst/>
                          <a:highlight>
                            <a:srgbClr val="000000"/>
                          </a:highlight>
                          <a:latin typeface="Aptos Narrow" panose="020B0004020202020204" pitchFamily="34" charset="0"/>
                        </a:rPr>
                        <a:t>runs_scored</a:t>
                      </a:r>
                    </a:p>
                  </a:txBody>
                  <a:tcPr marL="2101" marR="2101" marT="210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2690858365"/>
                  </a:ext>
                </a:extLst>
              </a:tr>
              <a:tr h="144291">
                <a:tc>
                  <a:txBody>
                    <a:bodyPr/>
                    <a:lstStyle/>
                    <a:p>
                      <a:pPr algn="ctr" fontAlgn="ctr"/>
                      <a:r>
                        <a:rPr lang="en-IN" sz="800" b="0" i="0" u="none" strike="noStrike">
                          <a:solidFill>
                            <a:srgbClr val="000000"/>
                          </a:solidFill>
                          <a:effectLst/>
                          <a:highlight>
                            <a:srgbClr val="D9D9D9"/>
                          </a:highlight>
                          <a:latin typeface="Aptos Narrow" panose="020B0004020202020204" pitchFamily="34" charset="0"/>
                        </a:rPr>
                        <a:t>Eden Gardens</a:t>
                      </a:r>
                    </a:p>
                  </a:txBody>
                  <a:tcPr marL="2101" marR="2101" marT="210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800" b="0" i="0" u="none" strike="noStrike">
                          <a:solidFill>
                            <a:srgbClr val="000000"/>
                          </a:solidFill>
                          <a:effectLst/>
                          <a:highlight>
                            <a:srgbClr val="D9D9D9"/>
                          </a:highlight>
                          <a:latin typeface="Aptos Narrow" panose="020B0004020202020204" pitchFamily="34" charset="0"/>
                        </a:rPr>
                        <a:t>23658</a:t>
                      </a:r>
                    </a:p>
                  </a:txBody>
                  <a:tcPr marL="2101" marR="2101" marT="210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928971791"/>
                  </a:ext>
                </a:extLst>
              </a:tr>
              <a:tr h="144291">
                <a:tc>
                  <a:txBody>
                    <a:bodyPr/>
                    <a:lstStyle/>
                    <a:p>
                      <a:pPr algn="ctr" fontAlgn="ctr"/>
                      <a:r>
                        <a:rPr lang="en-IN" sz="800" b="0" i="0" u="none" strike="noStrike">
                          <a:solidFill>
                            <a:srgbClr val="000000"/>
                          </a:solidFill>
                          <a:effectLst/>
                          <a:latin typeface="Aptos Narrow" panose="020B0004020202020204" pitchFamily="34" charset="0"/>
                        </a:rPr>
                        <a:t>Wankhede Stadium</a:t>
                      </a:r>
                    </a:p>
                  </a:txBody>
                  <a:tcPr marL="2101" marR="2101" marT="210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solidFill>
                            <a:srgbClr val="000000"/>
                          </a:solidFill>
                          <a:effectLst/>
                          <a:latin typeface="Aptos Narrow" panose="020B0004020202020204" pitchFamily="34" charset="0"/>
                        </a:rPr>
                        <a:t>23390</a:t>
                      </a:r>
                    </a:p>
                  </a:txBody>
                  <a:tcPr marL="2101" marR="2101" marT="210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81537906"/>
                  </a:ext>
                </a:extLst>
              </a:tr>
              <a:tr h="144291">
                <a:tc>
                  <a:txBody>
                    <a:bodyPr/>
                    <a:lstStyle/>
                    <a:p>
                      <a:pPr algn="ctr" fontAlgn="ctr"/>
                      <a:r>
                        <a:rPr lang="en-IN" sz="800" b="0" i="0" u="none" strike="noStrike">
                          <a:solidFill>
                            <a:srgbClr val="000000"/>
                          </a:solidFill>
                          <a:effectLst/>
                          <a:highlight>
                            <a:srgbClr val="D9D9D9"/>
                          </a:highlight>
                          <a:latin typeface="Aptos Narrow" panose="020B0004020202020204" pitchFamily="34" charset="0"/>
                        </a:rPr>
                        <a:t>Feroz Shah Kotla</a:t>
                      </a:r>
                    </a:p>
                  </a:txBody>
                  <a:tcPr marL="2101" marR="2101" marT="210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800" b="0" i="0" u="none" strike="noStrike">
                          <a:solidFill>
                            <a:srgbClr val="000000"/>
                          </a:solidFill>
                          <a:effectLst/>
                          <a:highlight>
                            <a:srgbClr val="D9D9D9"/>
                          </a:highlight>
                          <a:latin typeface="Aptos Narrow" panose="020B0004020202020204" pitchFamily="34" charset="0"/>
                        </a:rPr>
                        <a:t>22947</a:t>
                      </a:r>
                    </a:p>
                  </a:txBody>
                  <a:tcPr marL="2101" marR="2101" marT="210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039297955"/>
                  </a:ext>
                </a:extLst>
              </a:tr>
              <a:tr h="144291">
                <a:tc>
                  <a:txBody>
                    <a:bodyPr/>
                    <a:lstStyle/>
                    <a:p>
                      <a:pPr algn="ctr" fontAlgn="ctr"/>
                      <a:r>
                        <a:rPr lang="en-IN" sz="800" b="0" i="0" u="none" strike="noStrike">
                          <a:solidFill>
                            <a:srgbClr val="000000"/>
                          </a:solidFill>
                          <a:effectLst/>
                          <a:latin typeface="Aptos Narrow" panose="020B0004020202020204" pitchFamily="34" charset="0"/>
                        </a:rPr>
                        <a:t>M Chinnaswamy Stadium</a:t>
                      </a:r>
                    </a:p>
                  </a:txBody>
                  <a:tcPr marL="2101" marR="2101" marT="210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solidFill>
                            <a:srgbClr val="000000"/>
                          </a:solidFill>
                          <a:effectLst/>
                          <a:latin typeface="Aptos Narrow" panose="020B0004020202020204" pitchFamily="34" charset="0"/>
                        </a:rPr>
                        <a:t>20237</a:t>
                      </a:r>
                    </a:p>
                  </a:txBody>
                  <a:tcPr marL="2101" marR="2101" marT="210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08625575"/>
                  </a:ext>
                </a:extLst>
              </a:tr>
              <a:tr h="144291">
                <a:tc>
                  <a:txBody>
                    <a:bodyPr/>
                    <a:lstStyle/>
                    <a:p>
                      <a:pPr algn="ctr" fontAlgn="ctr"/>
                      <a:r>
                        <a:rPr lang="sv-SE" sz="800" b="0" i="0" u="none" strike="noStrike">
                          <a:solidFill>
                            <a:srgbClr val="000000"/>
                          </a:solidFill>
                          <a:effectLst/>
                          <a:highlight>
                            <a:srgbClr val="D9D9D9"/>
                          </a:highlight>
                          <a:latin typeface="Aptos Narrow" panose="020B0004020202020204" pitchFamily="34" charset="0"/>
                        </a:rPr>
                        <a:t>Rajiv Gandhi International Stadium, Uppal</a:t>
                      </a:r>
                    </a:p>
                  </a:txBody>
                  <a:tcPr marL="2101" marR="2101" marT="210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800" b="0" i="0" u="none" strike="noStrike">
                          <a:solidFill>
                            <a:srgbClr val="000000"/>
                          </a:solidFill>
                          <a:effectLst/>
                          <a:highlight>
                            <a:srgbClr val="D9D9D9"/>
                          </a:highlight>
                          <a:latin typeface="Aptos Narrow" panose="020B0004020202020204" pitchFamily="34" charset="0"/>
                        </a:rPr>
                        <a:t>19484</a:t>
                      </a:r>
                    </a:p>
                  </a:txBody>
                  <a:tcPr marL="2101" marR="2101" marT="210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768667257"/>
                  </a:ext>
                </a:extLst>
              </a:tr>
              <a:tr h="144291">
                <a:tc>
                  <a:txBody>
                    <a:bodyPr/>
                    <a:lstStyle/>
                    <a:p>
                      <a:pPr algn="ctr" fontAlgn="ctr"/>
                      <a:r>
                        <a:rPr lang="en-IN" sz="800" b="0" i="0" u="none" strike="noStrike">
                          <a:solidFill>
                            <a:srgbClr val="000000"/>
                          </a:solidFill>
                          <a:effectLst/>
                          <a:latin typeface="Aptos Narrow" panose="020B0004020202020204" pitchFamily="34" charset="0"/>
                        </a:rPr>
                        <a:t>MA Chidambaram Stadium, Chepauk</a:t>
                      </a:r>
                    </a:p>
                  </a:txBody>
                  <a:tcPr marL="2101" marR="2101" marT="210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solidFill>
                            <a:srgbClr val="000000"/>
                          </a:solidFill>
                          <a:effectLst/>
                          <a:latin typeface="Aptos Narrow" panose="020B0004020202020204" pitchFamily="34" charset="0"/>
                        </a:rPr>
                        <a:t>17821</a:t>
                      </a:r>
                    </a:p>
                  </a:txBody>
                  <a:tcPr marL="2101" marR="2101" marT="210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82154185"/>
                  </a:ext>
                </a:extLst>
              </a:tr>
              <a:tr h="144291">
                <a:tc>
                  <a:txBody>
                    <a:bodyPr/>
                    <a:lstStyle/>
                    <a:p>
                      <a:pPr algn="ctr" fontAlgn="ctr"/>
                      <a:r>
                        <a:rPr lang="en-IN" sz="800" b="0" i="0" u="none" strike="noStrike">
                          <a:solidFill>
                            <a:srgbClr val="000000"/>
                          </a:solidFill>
                          <a:effectLst/>
                          <a:highlight>
                            <a:srgbClr val="D9D9D9"/>
                          </a:highlight>
                          <a:latin typeface="Aptos Narrow" panose="020B0004020202020204" pitchFamily="34" charset="0"/>
                        </a:rPr>
                        <a:t>Sawai Mansingh Stadium</a:t>
                      </a:r>
                    </a:p>
                  </a:txBody>
                  <a:tcPr marL="2101" marR="2101" marT="210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800" b="0" i="0" u="none" strike="noStrike">
                          <a:solidFill>
                            <a:srgbClr val="000000"/>
                          </a:solidFill>
                          <a:effectLst/>
                          <a:highlight>
                            <a:srgbClr val="D9D9D9"/>
                          </a:highlight>
                          <a:latin typeface="Aptos Narrow" panose="020B0004020202020204" pitchFamily="34" charset="0"/>
                        </a:rPr>
                        <a:t>14264</a:t>
                      </a:r>
                    </a:p>
                  </a:txBody>
                  <a:tcPr marL="2101" marR="2101" marT="210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843939587"/>
                  </a:ext>
                </a:extLst>
              </a:tr>
              <a:tr h="144291">
                <a:tc>
                  <a:txBody>
                    <a:bodyPr/>
                    <a:lstStyle/>
                    <a:p>
                      <a:pPr algn="ctr" fontAlgn="ctr"/>
                      <a:r>
                        <a:rPr lang="sv-SE" sz="800" b="0" i="0" u="none" strike="noStrike">
                          <a:solidFill>
                            <a:srgbClr val="000000"/>
                          </a:solidFill>
                          <a:effectLst/>
                          <a:latin typeface="Aptos Narrow" panose="020B0004020202020204" pitchFamily="34" charset="0"/>
                        </a:rPr>
                        <a:t>Punjab Cricket Association Stadium, Mohali</a:t>
                      </a:r>
                    </a:p>
                  </a:txBody>
                  <a:tcPr marL="2101" marR="2101" marT="210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solidFill>
                            <a:srgbClr val="000000"/>
                          </a:solidFill>
                          <a:effectLst/>
                          <a:latin typeface="Aptos Narrow" panose="020B0004020202020204" pitchFamily="34" charset="0"/>
                        </a:rPr>
                        <a:t>10987</a:t>
                      </a:r>
                    </a:p>
                  </a:txBody>
                  <a:tcPr marL="2101" marR="2101" marT="210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17374606"/>
                  </a:ext>
                </a:extLst>
              </a:tr>
              <a:tr h="144291">
                <a:tc>
                  <a:txBody>
                    <a:bodyPr/>
                    <a:lstStyle/>
                    <a:p>
                      <a:pPr algn="ctr" fontAlgn="ctr"/>
                      <a:r>
                        <a:rPr lang="en-IN" sz="800" b="0" i="0" u="none" strike="noStrike">
                          <a:solidFill>
                            <a:srgbClr val="000000"/>
                          </a:solidFill>
                          <a:effectLst/>
                          <a:highlight>
                            <a:srgbClr val="D9D9D9"/>
                          </a:highlight>
                          <a:latin typeface="Aptos Narrow" panose="020B0004020202020204" pitchFamily="34" charset="0"/>
                        </a:rPr>
                        <a:t>Dubai International Cricket Stadium</a:t>
                      </a:r>
                    </a:p>
                  </a:txBody>
                  <a:tcPr marL="2101" marR="2101" marT="210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800" b="0" i="0" u="none" strike="noStrike">
                          <a:solidFill>
                            <a:srgbClr val="000000"/>
                          </a:solidFill>
                          <a:effectLst/>
                          <a:highlight>
                            <a:srgbClr val="D9D9D9"/>
                          </a:highlight>
                          <a:latin typeface="Aptos Narrow" panose="020B0004020202020204" pitchFamily="34" charset="0"/>
                        </a:rPr>
                        <a:t>10402</a:t>
                      </a:r>
                    </a:p>
                  </a:txBody>
                  <a:tcPr marL="2101" marR="2101" marT="210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576064880"/>
                  </a:ext>
                </a:extLst>
              </a:tr>
              <a:tr h="144291">
                <a:tc>
                  <a:txBody>
                    <a:bodyPr/>
                    <a:lstStyle/>
                    <a:p>
                      <a:pPr algn="ctr" fontAlgn="ctr"/>
                      <a:r>
                        <a:rPr lang="en-IN" sz="800" b="0" i="0" u="none" strike="noStrike">
                          <a:solidFill>
                            <a:srgbClr val="000000"/>
                          </a:solidFill>
                          <a:effectLst/>
                          <a:latin typeface="Aptos Narrow" panose="020B0004020202020204" pitchFamily="34" charset="0"/>
                        </a:rPr>
                        <a:t>Sheikh Zayed Stadium</a:t>
                      </a:r>
                    </a:p>
                  </a:txBody>
                  <a:tcPr marL="2101" marR="2101" marT="210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solidFill>
                            <a:srgbClr val="000000"/>
                          </a:solidFill>
                          <a:effectLst/>
                          <a:latin typeface="Aptos Narrow" panose="020B0004020202020204" pitchFamily="34" charset="0"/>
                        </a:rPr>
                        <a:t>8830</a:t>
                      </a:r>
                    </a:p>
                  </a:txBody>
                  <a:tcPr marL="2101" marR="2101" marT="210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11417042"/>
                  </a:ext>
                </a:extLst>
              </a:tr>
              <a:tr h="144291">
                <a:tc>
                  <a:txBody>
                    <a:bodyPr/>
                    <a:lstStyle/>
                    <a:p>
                      <a:pPr algn="ctr" fontAlgn="ctr"/>
                      <a:r>
                        <a:rPr lang="sv-SE" sz="800" b="0" i="0" u="none" strike="noStrike">
                          <a:solidFill>
                            <a:srgbClr val="000000"/>
                          </a:solidFill>
                          <a:effectLst/>
                          <a:highlight>
                            <a:srgbClr val="D9D9D9"/>
                          </a:highlight>
                          <a:latin typeface="Aptos Narrow" panose="020B0004020202020204" pitchFamily="34" charset="0"/>
                        </a:rPr>
                        <a:t>Punjab Cricket Association IS Bindra Stadium, Mohali</a:t>
                      </a:r>
                    </a:p>
                  </a:txBody>
                  <a:tcPr marL="2101" marR="2101" marT="210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800" b="0" i="0" u="none" strike="noStrike">
                          <a:solidFill>
                            <a:srgbClr val="000000"/>
                          </a:solidFill>
                          <a:effectLst/>
                          <a:highlight>
                            <a:srgbClr val="D9D9D9"/>
                          </a:highlight>
                          <a:latin typeface="Aptos Narrow" panose="020B0004020202020204" pitchFamily="34" charset="0"/>
                        </a:rPr>
                        <a:t>7021</a:t>
                      </a:r>
                    </a:p>
                  </a:txBody>
                  <a:tcPr marL="2101" marR="2101" marT="210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605851876"/>
                  </a:ext>
                </a:extLst>
              </a:tr>
              <a:tr h="144291">
                <a:tc>
                  <a:txBody>
                    <a:bodyPr/>
                    <a:lstStyle/>
                    <a:p>
                      <a:pPr algn="ctr" fontAlgn="ctr"/>
                      <a:r>
                        <a:rPr lang="en-IN" sz="800" b="0" i="0" u="none" strike="noStrike">
                          <a:solidFill>
                            <a:srgbClr val="000000"/>
                          </a:solidFill>
                          <a:effectLst/>
                          <a:latin typeface="Aptos Narrow" panose="020B0004020202020204" pitchFamily="34" charset="0"/>
                        </a:rPr>
                        <a:t>Maharashtra Cricket Association Stadium</a:t>
                      </a:r>
                    </a:p>
                  </a:txBody>
                  <a:tcPr marL="2101" marR="2101" marT="210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solidFill>
                            <a:srgbClr val="000000"/>
                          </a:solidFill>
                          <a:effectLst/>
                          <a:latin typeface="Aptos Narrow" panose="020B0004020202020204" pitchFamily="34" charset="0"/>
                        </a:rPr>
                        <a:t>6780</a:t>
                      </a:r>
                    </a:p>
                  </a:txBody>
                  <a:tcPr marL="2101" marR="2101" marT="210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50788685"/>
                  </a:ext>
                </a:extLst>
              </a:tr>
              <a:tr h="144291">
                <a:tc>
                  <a:txBody>
                    <a:bodyPr/>
                    <a:lstStyle/>
                    <a:p>
                      <a:pPr algn="ctr" fontAlgn="ctr"/>
                      <a:r>
                        <a:rPr lang="en-IN" sz="800" b="0" i="0" u="none" strike="noStrike">
                          <a:solidFill>
                            <a:srgbClr val="000000"/>
                          </a:solidFill>
                          <a:effectLst/>
                          <a:highlight>
                            <a:srgbClr val="D9D9D9"/>
                          </a:highlight>
                          <a:latin typeface="Aptos Narrow" panose="020B0004020202020204" pitchFamily="34" charset="0"/>
                        </a:rPr>
                        <a:t>Sharjah Cricket Stadium</a:t>
                      </a:r>
                    </a:p>
                  </a:txBody>
                  <a:tcPr marL="2101" marR="2101" marT="210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800" b="0" i="0" u="none" strike="noStrike">
                          <a:solidFill>
                            <a:srgbClr val="000000"/>
                          </a:solidFill>
                          <a:effectLst/>
                          <a:highlight>
                            <a:srgbClr val="D9D9D9"/>
                          </a:highlight>
                          <a:latin typeface="Aptos Narrow" panose="020B0004020202020204" pitchFamily="34" charset="0"/>
                        </a:rPr>
                        <a:t>5924</a:t>
                      </a:r>
                    </a:p>
                  </a:txBody>
                  <a:tcPr marL="2101" marR="2101" marT="210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668659593"/>
                  </a:ext>
                </a:extLst>
              </a:tr>
              <a:tr h="144291">
                <a:tc>
                  <a:txBody>
                    <a:bodyPr/>
                    <a:lstStyle/>
                    <a:p>
                      <a:pPr algn="ctr" fontAlgn="ctr"/>
                      <a:r>
                        <a:rPr lang="en-IN" sz="800" b="0" i="0" u="none" strike="noStrike">
                          <a:solidFill>
                            <a:srgbClr val="000000"/>
                          </a:solidFill>
                          <a:effectLst/>
                          <a:latin typeface="Aptos Narrow" panose="020B0004020202020204" pitchFamily="34" charset="0"/>
                        </a:rPr>
                        <a:t>M.Chinnaswamy Stadium</a:t>
                      </a:r>
                    </a:p>
                  </a:txBody>
                  <a:tcPr marL="2101" marR="2101" marT="210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solidFill>
                            <a:srgbClr val="000000"/>
                          </a:solidFill>
                          <a:effectLst/>
                          <a:latin typeface="Aptos Narrow" panose="020B0004020202020204" pitchFamily="34" charset="0"/>
                        </a:rPr>
                        <a:t>5127</a:t>
                      </a:r>
                    </a:p>
                  </a:txBody>
                  <a:tcPr marL="2101" marR="2101" marT="210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78949009"/>
                  </a:ext>
                </a:extLst>
              </a:tr>
              <a:tr h="144291">
                <a:tc>
                  <a:txBody>
                    <a:bodyPr/>
                    <a:lstStyle/>
                    <a:p>
                      <a:pPr algn="ctr" fontAlgn="ctr"/>
                      <a:r>
                        <a:rPr lang="en-US" sz="800" b="0" i="0" u="none" strike="noStrike">
                          <a:solidFill>
                            <a:srgbClr val="000000"/>
                          </a:solidFill>
                          <a:effectLst/>
                          <a:highlight>
                            <a:srgbClr val="D9D9D9"/>
                          </a:highlight>
                          <a:latin typeface="Aptos Narrow" panose="020B0004020202020204" pitchFamily="34" charset="0"/>
                        </a:rPr>
                        <a:t>Dr DY Patil Sports Academy</a:t>
                      </a:r>
                    </a:p>
                  </a:txBody>
                  <a:tcPr marL="2101" marR="2101" marT="210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800" b="0" i="0" u="none" strike="noStrike">
                          <a:solidFill>
                            <a:srgbClr val="000000"/>
                          </a:solidFill>
                          <a:effectLst/>
                          <a:highlight>
                            <a:srgbClr val="D9D9D9"/>
                          </a:highlight>
                          <a:latin typeface="Aptos Narrow" panose="020B0004020202020204" pitchFamily="34" charset="0"/>
                        </a:rPr>
                        <a:t>4810</a:t>
                      </a:r>
                    </a:p>
                  </a:txBody>
                  <a:tcPr marL="2101" marR="2101" marT="210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251550141"/>
                  </a:ext>
                </a:extLst>
              </a:tr>
              <a:tr h="144291">
                <a:tc>
                  <a:txBody>
                    <a:bodyPr/>
                    <a:lstStyle/>
                    <a:p>
                      <a:pPr algn="ctr" fontAlgn="ctr"/>
                      <a:r>
                        <a:rPr lang="en-IN" sz="800" b="0" i="0" u="none" strike="noStrike">
                          <a:solidFill>
                            <a:srgbClr val="000000"/>
                          </a:solidFill>
                          <a:effectLst/>
                          <a:latin typeface="Aptos Narrow" panose="020B0004020202020204" pitchFamily="34" charset="0"/>
                        </a:rPr>
                        <a:t>Subrata Roy Sahara Stadium</a:t>
                      </a:r>
                    </a:p>
                  </a:txBody>
                  <a:tcPr marL="2101" marR="2101" marT="210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solidFill>
                            <a:srgbClr val="000000"/>
                          </a:solidFill>
                          <a:effectLst/>
                          <a:latin typeface="Aptos Narrow" panose="020B0004020202020204" pitchFamily="34" charset="0"/>
                        </a:rPr>
                        <a:t>4755</a:t>
                      </a:r>
                    </a:p>
                  </a:txBody>
                  <a:tcPr marL="2101" marR="2101" marT="210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35347026"/>
                  </a:ext>
                </a:extLst>
              </a:tr>
              <a:tr h="144291">
                <a:tc>
                  <a:txBody>
                    <a:bodyPr/>
                    <a:lstStyle/>
                    <a:p>
                      <a:pPr algn="ctr" fontAlgn="ctr"/>
                      <a:r>
                        <a:rPr lang="en-IN" sz="800" b="0" i="0" u="none" strike="noStrike">
                          <a:solidFill>
                            <a:srgbClr val="000000"/>
                          </a:solidFill>
                          <a:effectLst/>
                          <a:highlight>
                            <a:srgbClr val="D9D9D9"/>
                          </a:highlight>
                          <a:latin typeface="Aptos Narrow" panose="020B0004020202020204" pitchFamily="34" charset="0"/>
                        </a:rPr>
                        <a:t>Kingsmead</a:t>
                      </a:r>
                    </a:p>
                  </a:txBody>
                  <a:tcPr marL="2101" marR="2101" marT="210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800" b="0" i="0" u="none" strike="noStrike">
                          <a:solidFill>
                            <a:srgbClr val="000000"/>
                          </a:solidFill>
                          <a:effectLst/>
                          <a:highlight>
                            <a:srgbClr val="D9D9D9"/>
                          </a:highlight>
                          <a:latin typeface="Aptos Narrow" panose="020B0004020202020204" pitchFamily="34" charset="0"/>
                        </a:rPr>
                        <a:t>4353</a:t>
                      </a:r>
                    </a:p>
                  </a:txBody>
                  <a:tcPr marL="2101" marR="2101" marT="210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702308814"/>
                  </a:ext>
                </a:extLst>
              </a:tr>
              <a:tr h="144291">
                <a:tc>
                  <a:txBody>
                    <a:bodyPr/>
                    <a:lstStyle/>
                    <a:p>
                      <a:pPr algn="ctr" fontAlgn="ctr"/>
                      <a:r>
                        <a:rPr lang="en-IN" sz="800" b="0" i="0" u="none" strike="noStrike">
                          <a:solidFill>
                            <a:srgbClr val="000000"/>
                          </a:solidFill>
                          <a:effectLst/>
                          <a:latin typeface="Aptos Narrow" panose="020B0004020202020204" pitchFamily="34" charset="0"/>
                        </a:rPr>
                        <a:t>Brabourne Stadium</a:t>
                      </a:r>
                    </a:p>
                  </a:txBody>
                  <a:tcPr marL="2101" marR="2101" marT="210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solidFill>
                            <a:srgbClr val="000000"/>
                          </a:solidFill>
                          <a:effectLst/>
                          <a:latin typeface="Aptos Narrow" panose="020B0004020202020204" pitchFamily="34" charset="0"/>
                        </a:rPr>
                        <a:t>3842</a:t>
                      </a:r>
                    </a:p>
                  </a:txBody>
                  <a:tcPr marL="2101" marR="2101" marT="210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06046540"/>
                  </a:ext>
                </a:extLst>
              </a:tr>
              <a:tr h="144291">
                <a:tc>
                  <a:txBody>
                    <a:bodyPr/>
                    <a:lstStyle/>
                    <a:p>
                      <a:pPr algn="ctr" fontAlgn="ctr"/>
                      <a:r>
                        <a:rPr lang="en-IN" sz="800" b="0" i="0" u="none" strike="noStrike">
                          <a:solidFill>
                            <a:srgbClr val="000000"/>
                          </a:solidFill>
                          <a:effectLst/>
                          <a:highlight>
                            <a:srgbClr val="D9D9D9"/>
                          </a:highlight>
                          <a:latin typeface="Aptos Narrow" panose="020B0004020202020204" pitchFamily="34" charset="0"/>
                        </a:rPr>
                        <a:t>Dr. Y.S. Rajasekhara Reddy ACA-VDCA Cricket Stadium</a:t>
                      </a:r>
                    </a:p>
                  </a:txBody>
                  <a:tcPr marL="2101" marR="2101" marT="210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800" b="0" i="0" u="none" strike="noStrike">
                          <a:solidFill>
                            <a:srgbClr val="000000"/>
                          </a:solidFill>
                          <a:effectLst/>
                          <a:highlight>
                            <a:srgbClr val="D9D9D9"/>
                          </a:highlight>
                          <a:latin typeface="Aptos Narrow" panose="020B0004020202020204" pitchFamily="34" charset="0"/>
                        </a:rPr>
                        <a:t>3746</a:t>
                      </a:r>
                    </a:p>
                  </a:txBody>
                  <a:tcPr marL="2101" marR="2101" marT="210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327704254"/>
                  </a:ext>
                </a:extLst>
              </a:tr>
              <a:tr h="144291">
                <a:tc>
                  <a:txBody>
                    <a:bodyPr/>
                    <a:lstStyle/>
                    <a:p>
                      <a:pPr algn="ctr" fontAlgn="ctr"/>
                      <a:r>
                        <a:rPr lang="en-IN" sz="800" b="0" i="0" u="none" strike="noStrike">
                          <a:solidFill>
                            <a:srgbClr val="000000"/>
                          </a:solidFill>
                          <a:effectLst/>
                          <a:latin typeface="Aptos Narrow" panose="020B0004020202020204" pitchFamily="34" charset="0"/>
                        </a:rPr>
                        <a:t>Sardar Patel Stadium, Motera</a:t>
                      </a:r>
                    </a:p>
                  </a:txBody>
                  <a:tcPr marL="2101" marR="2101" marT="210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solidFill>
                            <a:srgbClr val="000000"/>
                          </a:solidFill>
                          <a:effectLst/>
                          <a:latin typeface="Aptos Narrow" panose="020B0004020202020204" pitchFamily="34" charset="0"/>
                        </a:rPr>
                        <a:t>3746</a:t>
                      </a:r>
                    </a:p>
                  </a:txBody>
                  <a:tcPr marL="2101" marR="2101" marT="210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20641020"/>
                  </a:ext>
                </a:extLst>
              </a:tr>
              <a:tr h="144291">
                <a:tc>
                  <a:txBody>
                    <a:bodyPr/>
                    <a:lstStyle/>
                    <a:p>
                      <a:pPr algn="ctr" fontAlgn="ctr"/>
                      <a:r>
                        <a:rPr lang="en-IN" sz="800" b="0" i="0" u="none" strike="noStrike">
                          <a:solidFill>
                            <a:srgbClr val="000000"/>
                          </a:solidFill>
                          <a:effectLst/>
                          <a:highlight>
                            <a:srgbClr val="D9D9D9"/>
                          </a:highlight>
                          <a:latin typeface="Aptos Narrow" panose="020B0004020202020204" pitchFamily="34" charset="0"/>
                        </a:rPr>
                        <a:t>SuperSport Park</a:t>
                      </a:r>
                    </a:p>
                  </a:txBody>
                  <a:tcPr marL="2101" marR="2101" marT="210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800" b="0" i="0" u="none" strike="noStrike">
                          <a:solidFill>
                            <a:srgbClr val="000000"/>
                          </a:solidFill>
                          <a:effectLst/>
                          <a:highlight>
                            <a:srgbClr val="D9D9D9"/>
                          </a:highlight>
                          <a:latin typeface="Aptos Narrow" panose="020B0004020202020204" pitchFamily="34" charset="0"/>
                        </a:rPr>
                        <a:t>3653</a:t>
                      </a:r>
                    </a:p>
                  </a:txBody>
                  <a:tcPr marL="2101" marR="2101" marT="210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052341656"/>
                  </a:ext>
                </a:extLst>
              </a:tr>
              <a:tr h="144291">
                <a:tc>
                  <a:txBody>
                    <a:bodyPr/>
                    <a:lstStyle/>
                    <a:p>
                      <a:pPr algn="ctr" fontAlgn="ctr"/>
                      <a:r>
                        <a:rPr lang="en-IN" sz="800" b="0" i="0" u="none" strike="noStrike">
                          <a:solidFill>
                            <a:srgbClr val="000000"/>
                          </a:solidFill>
                          <a:effectLst/>
                          <a:latin typeface="Aptos Narrow" panose="020B0004020202020204" pitchFamily="34" charset="0"/>
                        </a:rPr>
                        <a:t>Saurashtra Cricket Association Stadium</a:t>
                      </a:r>
                    </a:p>
                  </a:txBody>
                  <a:tcPr marL="2101" marR="2101" marT="210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solidFill>
                            <a:srgbClr val="000000"/>
                          </a:solidFill>
                          <a:effectLst/>
                          <a:latin typeface="Aptos Narrow" panose="020B0004020202020204" pitchFamily="34" charset="0"/>
                        </a:rPr>
                        <a:t>3316</a:t>
                      </a:r>
                    </a:p>
                  </a:txBody>
                  <a:tcPr marL="2101" marR="2101" marT="210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77243700"/>
                  </a:ext>
                </a:extLst>
              </a:tr>
              <a:tr h="144291">
                <a:tc>
                  <a:txBody>
                    <a:bodyPr/>
                    <a:lstStyle/>
                    <a:p>
                      <a:pPr algn="ctr" fontAlgn="ctr"/>
                      <a:r>
                        <a:rPr lang="en-IN" sz="800" b="0" i="0" u="none" strike="noStrike">
                          <a:solidFill>
                            <a:srgbClr val="000000"/>
                          </a:solidFill>
                          <a:effectLst/>
                          <a:highlight>
                            <a:srgbClr val="D9D9D9"/>
                          </a:highlight>
                          <a:latin typeface="Aptos Narrow" panose="020B0004020202020204" pitchFamily="34" charset="0"/>
                        </a:rPr>
                        <a:t>Himachal Pradesh Cricket Association Stadium</a:t>
                      </a:r>
                    </a:p>
                  </a:txBody>
                  <a:tcPr marL="2101" marR="2101" marT="210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800" b="0" i="0" u="none" strike="noStrike">
                          <a:solidFill>
                            <a:srgbClr val="000000"/>
                          </a:solidFill>
                          <a:effectLst/>
                          <a:highlight>
                            <a:srgbClr val="D9D9D9"/>
                          </a:highlight>
                          <a:latin typeface="Aptos Narrow" panose="020B0004020202020204" pitchFamily="34" charset="0"/>
                        </a:rPr>
                        <a:t>2897</a:t>
                      </a:r>
                    </a:p>
                  </a:txBody>
                  <a:tcPr marL="2101" marR="2101" marT="210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374777359"/>
                  </a:ext>
                </a:extLst>
              </a:tr>
              <a:tr h="144291">
                <a:tc>
                  <a:txBody>
                    <a:bodyPr/>
                    <a:lstStyle/>
                    <a:p>
                      <a:pPr algn="ctr" fontAlgn="ctr"/>
                      <a:r>
                        <a:rPr lang="en-IN" sz="800" b="0" i="0" u="none" strike="noStrike">
                          <a:solidFill>
                            <a:srgbClr val="000000"/>
                          </a:solidFill>
                          <a:effectLst/>
                          <a:latin typeface="Aptos Narrow" panose="020B0004020202020204" pitchFamily="34" charset="0"/>
                        </a:rPr>
                        <a:t>Holkar Cricket Stadium</a:t>
                      </a:r>
                    </a:p>
                  </a:txBody>
                  <a:tcPr marL="2101" marR="2101" marT="210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solidFill>
                            <a:srgbClr val="000000"/>
                          </a:solidFill>
                          <a:effectLst/>
                          <a:latin typeface="Aptos Narrow" panose="020B0004020202020204" pitchFamily="34" charset="0"/>
                        </a:rPr>
                        <a:t>2872</a:t>
                      </a:r>
                    </a:p>
                  </a:txBody>
                  <a:tcPr marL="2101" marR="2101" marT="210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48073413"/>
                  </a:ext>
                </a:extLst>
              </a:tr>
              <a:tr h="144291">
                <a:tc>
                  <a:txBody>
                    <a:bodyPr/>
                    <a:lstStyle/>
                    <a:p>
                      <a:pPr algn="ctr" fontAlgn="ctr"/>
                      <a:r>
                        <a:rPr lang="en-IN" sz="800" b="0" i="0" u="none" strike="noStrike">
                          <a:solidFill>
                            <a:srgbClr val="000000"/>
                          </a:solidFill>
                          <a:effectLst/>
                          <a:highlight>
                            <a:srgbClr val="D9D9D9"/>
                          </a:highlight>
                          <a:latin typeface="Aptos Narrow" panose="020B0004020202020204" pitchFamily="34" charset="0"/>
                        </a:rPr>
                        <a:t>New Wanderers Stadium</a:t>
                      </a:r>
                    </a:p>
                  </a:txBody>
                  <a:tcPr marL="2101" marR="2101" marT="210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800" b="0" i="0" u="none" strike="noStrike">
                          <a:solidFill>
                            <a:srgbClr val="000000"/>
                          </a:solidFill>
                          <a:effectLst/>
                          <a:highlight>
                            <a:srgbClr val="D9D9D9"/>
                          </a:highlight>
                          <a:latin typeface="Aptos Narrow" panose="020B0004020202020204" pitchFamily="34" charset="0"/>
                        </a:rPr>
                        <a:t>2292</a:t>
                      </a:r>
                    </a:p>
                  </a:txBody>
                  <a:tcPr marL="2101" marR="2101" marT="210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200195773"/>
                  </a:ext>
                </a:extLst>
              </a:tr>
              <a:tr h="144291">
                <a:tc>
                  <a:txBody>
                    <a:bodyPr/>
                    <a:lstStyle/>
                    <a:p>
                      <a:pPr algn="ctr" fontAlgn="ctr"/>
                      <a:r>
                        <a:rPr lang="en-IN" sz="800" b="0" i="0" u="none" strike="noStrike">
                          <a:solidFill>
                            <a:srgbClr val="000000"/>
                          </a:solidFill>
                          <a:effectLst/>
                          <a:latin typeface="Aptos Narrow" panose="020B0004020202020204" pitchFamily="34" charset="0"/>
                        </a:rPr>
                        <a:t>Barabati Stadium</a:t>
                      </a:r>
                    </a:p>
                  </a:txBody>
                  <a:tcPr marL="2101" marR="2101" marT="210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solidFill>
                            <a:srgbClr val="000000"/>
                          </a:solidFill>
                          <a:effectLst/>
                          <a:latin typeface="Aptos Narrow" panose="020B0004020202020204" pitchFamily="34" charset="0"/>
                        </a:rPr>
                        <a:t>2278</a:t>
                      </a:r>
                    </a:p>
                  </a:txBody>
                  <a:tcPr marL="2101" marR="2101" marT="210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59935649"/>
                  </a:ext>
                </a:extLst>
              </a:tr>
              <a:tr h="144291">
                <a:tc>
                  <a:txBody>
                    <a:bodyPr/>
                    <a:lstStyle/>
                    <a:p>
                      <a:pPr algn="ctr" fontAlgn="ctr"/>
                      <a:r>
                        <a:rPr lang="en-IN" sz="800" b="0" i="0" u="none" strike="noStrike">
                          <a:solidFill>
                            <a:srgbClr val="000000"/>
                          </a:solidFill>
                          <a:effectLst/>
                          <a:highlight>
                            <a:srgbClr val="D9D9D9"/>
                          </a:highlight>
                          <a:latin typeface="Aptos Narrow" panose="020B0004020202020204" pitchFamily="34" charset="0"/>
                        </a:rPr>
                        <a:t>JSCA International Stadium Complex</a:t>
                      </a:r>
                    </a:p>
                  </a:txBody>
                  <a:tcPr marL="2101" marR="2101" marT="210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800" b="0" i="0" u="none" strike="noStrike">
                          <a:solidFill>
                            <a:srgbClr val="000000"/>
                          </a:solidFill>
                          <a:effectLst/>
                          <a:highlight>
                            <a:srgbClr val="D9D9D9"/>
                          </a:highlight>
                          <a:latin typeface="Aptos Narrow" panose="020B0004020202020204" pitchFamily="34" charset="0"/>
                        </a:rPr>
                        <a:t>2056</a:t>
                      </a:r>
                    </a:p>
                  </a:txBody>
                  <a:tcPr marL="2101" marR="2101" marT="210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263095646"/>
                  </a:ext>
                </a:extLst>
              </a:tr>
              <a:tr h="144291">
                <a:tc>
                  <a:txBody>
                    <a:bodyPr/>
                    <a:lstStyle/>
                    <a:p>
                      <a:pPr algn="ctr" fontAlgn="ctr"/>
                      <a:r>
                        <a:rPr lang="en-IN" sz="800" b="0" i="0" u="none" strike="noStrike">
                          <a:solidFill>
                            <a:srgbClr val="000000"/>
                          </a:solidFill>
                          <a:effectLst/>
                          <a:latin typeface="Aptos Narrow" panose="020B0004020202020204" pitchFamily="34" charset="0"/>
                        </a:rPr>
                        <a:t>St George's Park</a:t>
                      </a:r>
                    </a:p>
                  </a:txBody>
                  <a:tcPr marL="2101" marR="2101" marT="210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solidFill>
                            <a:srgbClr val="000000"/>
                          </a:solidFill>
                          <a:effectLst/>
                          <a:latin typeface="Aptos Narrow" panose="020B0004020202020204" pitchFamily="34" charset="0"/>
                        </a:rPr>
                        <a:t>2033</a:t>
                      </a:r>
                    </a:p>
                  </a:txBody>
                  <a:tcPr marL="2101" marR="2101" marT="210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56711418"/>
                  </a:ext>
                </a:extLst>
              </a:tr>
              <a:tr h="144291">
                <a:tc>
                  <a:txBody>
                    <a:bodyPr/>
                    <a:lstStyle/>
                    <a:p>
                      <a:pPr algn="ctr" fontAlgn="ctr"/>
                      <a:r>
                        <a:rPr lang="en-IN" sz="800" b="0" i="0" u="none" strike="noStrike">
                          <a:solidFill>
                            <a:srgbClr val="000000"/>
                          </a:solidFill>
                          <a:effectLst/>
                          <a:highlight>
                            <a:srgbClr val="D9D9D9"/>
                          </a:highlight>
                          <a:latin typeface="Aptos Narrow" panose="020B0004020202020204" pitchFamily="34" charset="0"/>
                        </a:rPr>
                        <a:t>Newlands</a:t>
                      </a:r>
                    </a:p>
                  </a:txBody>
                  <a:tcPr marL="2101" marR="2101" marT="210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800" b="0" i="0" u="none" strike="noStrike">
                          <a:solidFill>
                            <a:srgbClr val="000000"/>
                          </a:solidFill>
                          <a:effectLst/>
                          <a:highlight>
                            <a:srgbClr val="D9D9D9"/>
                          </a:highlight>
                          <a:latin typeface="Aptos Narrow" panose="020B0004020202020204" pitchFamily="34" charset="0"/>
                        </a:rPr>
                        <a:t>1764</a:t>
                      </a:r>
                    </a:p>
                  </a:txBody>
                  <a:tcPr marL="2101" marR="2101" marT="210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799260470"/>
                  </a:ext>
                </a:extLst>
              </a:tr>
              <a:tr h="144291">
                <a:tc>
                  <a:txBody>
                    <a:bodyPr/>
                    <a:lstStyle/>
                    <a:p>
                      <a:pPr algn="ctr" fontAlgn="ctr"/>
                      <a:r>
                        <a:rPr lang="sv-SE" sz="800" b="0" i="0" u="none" strike="noStrike">
                          <a:solidFill>
                            <a:srgbClr val="000000"/>
                          </a:solidFill>
                          <a:effectLst/>
                          <a:latin typeface="Aptos Narrow" panose="020B0004020202020204" pitchFamily="34" charset="0"/>
                        </a:rPr>
                        <a:t>Shaheed Veer Narayan Singh International Stadium</a:t>
                      </a:r>
                    </a:p>
                  </a:txBody>
                  <a:tcPr marL="2101" marR="2101" marT="210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solidFill>
                            <a:srgbClr val="000000"/>
                          </a:solidFill>
                          <a:effectLst/>
                          <a:latin typeface="Aptos Narrow" panose="020B0004020202020204" pitchFamily="34" charset="0"/>
                        </a:rPr>
                        <a:t>1741</a:t>
                      </a:r>
                    </a:p>
                  </a:txBody>
                  <a:tcPr marL="2101" marR="2101" marT="210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21439926"/>
                  </a:ext>
                </a:extLst>
              </a:tr>
              <a:tr h="144291">
                <a:tc>
                  <a:txBody>
                    <a:bodyPr/>
                    <a:lstStyle/>
                    <a:p>
                      <a:pPr algn="ctr" fontAlgn="ctr"/>
                      <a:r>
                        <a:rPr lang="en-IN" sz="800" b="0" i="0" u="none" strike="noStrike">
                          <a:solidFill>
                            <a:srgbClr val="000000"/>
                          </a:solidFill>
                          <a:effectLst/>
                          <a:highlight>
                            <a:srgbClr val="D9D9D9"/>
                          </a:highlight>
                          <a:latin typeface="Aptos Narrow" panose="020B0004020202020204" pitchFamily="34" charset="0"/>
                        </a:rPr>
                        <a:t>Nehru Stadium</a:t>
                      </a:r>
                    </a:p>
                  </a:txBody>
                  <a:tcPr marL="2101" marR="2101" marT="210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800" b="0" i="0" u="none" strike="noStrike">
                          <a:solidFill>
                            <a:srgbClr val="000000"/>
                          </a:solidFill>
                          <a:effectLst/>
                          <a:highlight>
                            <a:srgbClr val="D9D9D9"/>
                          </a:highlight>
                          <a:latin typeface="Aptos Narrow" panose="020B0004020202020204" pitchFamily="34" charset="0"/>
                        </a:rPr>
                        <a:t>1363</a:t>
                      </a:r>
                    </a:p>
                  </a:txBody>
                  <a:tcPr marL="2101" marR="2101" marT="210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716532180"/>
                  </a:ext>
                </a:extLst>
              </a:tr>
              <a:tr h="144291">
                <a:tc>
                  <a:txBody>
                    <a:bodyPr/>
                    <a:lstStyle/>
                    <a:p>
                      <a:pPr algn="ctr" fontAlgn="ctr"/>
                      <a:r>
                        <a:rPr lang="en-IN" sz="800" b="0" i="0" u="none" strike="noStrike">
                          <a:solidFill>
                            <a:srgbClr val="000000"/>
                          </a:solidFill>
                          <a:effectLst/>
                          <a:latin typeface="Aptos Narrow" panose="020B0004020202020204" pitchFamily="34" charset="0"/>
                        </a:rPr>
                        <a:t>Green Park</a:t>
                      </a:r>
                    </a:p>
                  </a:txBody>
                  <a:tcPr marL="2101" marR="2101" marT="210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solidFill>
                            <a:srgbClr val="000000"/>
                          </a:solidFill>
                          <a:effectLst/>
                          <a:latin typeface="Aptos Narrow" panose="020B0004020202020204" pitchFamily="34" charset="0"/>
                        </a:rPr>
                        <a:t>1298</a:t>
                      </a:r>
                    </a:p>
                  </a:txBody>
                  <a:tcPr marL="2101" marR="2101" marT="210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76328241"/>
                  </a:ext>
                </a:extLst>
              </a:tr>
              <a:tr h="144291">
                <a:tc>
                  <a:txBody>
                    <a:bodyPr/>
                    <a:lstStyle/>
                    <a:p>
                      <a:pPr algn="ctr" fontAlgn="ctr"/>
                      <a:r>
                        <a:rPr lang="en-IN" sz="800" b="0" i="0" u="none" strike="noStrike">
                          <a:solidFill>
                            <a:srgbClr val="000000"/>
                          </a:solidFill>
                          <a:effectLst/>
                          <a:highlight>
                            <a:srgbClr val="D9D9D9"/>
                          </a:highlight>
                          <a:latin typeface="Aptos Narrow" panose="020B0004020202020204" pitchFamily="34" charset="0"/>
                        </a:rPr>
                        <a:t>De Beers Diamond Oval</a:t>
                      </a:r>
                    </a:p>
                  </a:txBody>
                  <a:tcPr marL="2101" marR="2101" marT="210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800" b="0" i="0" u="none" strike="noStrike">
                          <a:solidFill>
                            <a:srgbClr val="000000"/>
                          </a:solidFill>
                          <a:effectLst/>
                          <a:highlight>
                            <a:srgbClr val="D9D9D9"/>
                          </a:highlight>
                          <a:latin typeface="Aptos Narrow" panose="020B0004020202020204" pitchFamily="34" charset="0"/>
                        </a:rPr>
                        <a:t>897</a:t>
                      </a:r>
                    </a:p>
                  </a:txBody>
                  <a:tcPr marL="2101" marR="2101" marT="210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878128791"/>
                  </a:ext>
                </a:extLst>
              </a:tr>
              <a:tr h="144291">
                <a:tc>
                  <a:txBody>
                    <a:bodyPr/>
                    <a:lstStyle/>
                    <a:p>
                      <a:pPr algn="ctr" fontAlgn="ctr"/>
                      <a:r>
                        <a:rPr lang="sv-SE" sz="800" b="0" i="0" u="none" strike="noStrike">
                          <a:solidFill>
                            <a:srgbClr val="000000"/>
                          </a:solidFill>
                          <a:effectLst/>
                          <a:latin typeface="Aptos Narrow" panose="020B0004020202020204" pitchFamily="34" charset="0"/>
                        </a:rPr>
                        <a:t>Vidarbha Cricket Association Stadium, Jamtha</a:t>
                      </a:r>
                    </a:p>
                  </a:txBody>
                  <a:tcPr marL="2101" marR="2101" marT="210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solidFill>
                            <a:srgbClr val="000000"/>
                          </a:solidFill>
                          <a:effectLst/>
                          <a:latin typeface="Aptos Narrow" panose="020B0004020202020204" pitchFamily="34" charset="0"/>
                        </a:rPr>
                        <a:t>882</a:t>
                      </a:r>
                    </a:p>
                  </a:txBody>
                  <a:tcPr marL="2101" marR="2101" marT="210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42458308"/>
                  </a:ext>
                </a:extLst>
              </a:tr>
              <a:tr h="144291">
                <a:tc>
                  <a:txBody>
                    <a:bodyPr/>
                    <a:lstStyle/>
                    <a:p>
                      <a:pPr algn="ctr" fontAlgn="ctr"/>
                      <a:r>
                        <a:rPr lang="en-IN" sz="800" b="0" i="0" u="none" strike="noStrike">
                          <a:solidFill>
                            <a:srgbClr val="000000"/>
                          </a:solidFill>
                          <a:effectLst/>
                          <a:highlight>
                            <a:srgbClr val="D9D9D9"/>
                          </a:highlight>
                          <a:latin typeface="Aptos Narrow" panose="020B0004020202020204" pitchFamily="34" charset="0"/>
                        </a:rPr>
                        <a:t>Buffalo Park</a:t>
                      </a:r>
                    </a:p>
                  </a:txBody>
                  <a:tcPr marL="2101" marR="2101" marT="210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800" b="0" i="0" u="none" strike="noStrike">
                          <a:solidFill>
                            <a:srgbClr val="000000"/>
                          </a:solidFill>
                          <a:effectLst/>
                          <a:highlight>
                            <a:srgbClr val="D9D9D9"/>
                          </a:highlight>
                          <a:latin typeface="Aptos Narrow" panose="020B0004020202020204" pitchFamily="34" charset="0"/>
                        </a:rPr>
                        <a:t>799</a:t>
                      </a:r>
                    </a:p>
                  </a:txBody>
                  <a:tcPr marL="2101" marR="2101" marT="210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852574499"/>
                  </a:ext>
                </a:extLst>
              </a:tr>
              <a:tr h="144291">
                <a:tc>
                  <a:txBody>
                    <a:bodyPr/>
                    <a:lstStyle/>
                    <a:p>
                      <a:pPr algn="ctr" fontAlgn="ctr"/>
                      <a:r>
                        <a:rPr lang="en-IN" sz="800" b="0" i="0" u="none" strike="noStrike">
                          <a:solidFill>
                            <a:srgbClr val="000000"/>
                          </a:solidFill>
                          <a:effectLst/>
                          <a:latin typeface="Aptos Narrow" panose="020B0004020202020204" pitchFamily="34" charset="0"/>
                        </a:rPr>
                        <a:t>OUTsurance Oval</a:t>
                      </a:r>
                    </a:p>
                  </a:txBody>
                  <a:tcPr marL="2101" marR="2101" marT="2101"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800" b="0" i="0" u="none" strike="noStrike">
                          <a:solidFill>
                            <a:srgbClr val="000000"/>
                          </a:solidFill>
                          <a:effectLst/>
                          <a:latin typeface="Aptos Narrow" panose="020B0004020202020204" pitchFamily="34" charset="0"/>
                        </a:rPr>
                        <a:t>529</a:t>
                      </a:r>
                    </a:p>
                  </a:txBody>
                  <a:tcPr marL="2101" marR="2101" marT="210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62208421"/>
                  </a:ext>
                </a:extLst>
              </a:tr>
            </a:tbl>
          </a:graphicData>
        </a:graphic>
      </p:graphicFrame>
    </p:spTree>
    <p:extLst>
      <p:ext uri="{BB962C8B-B14F-4D97-AF65-F5344CB8AC3E}">
        <p14:creationId xmlns:p14="http://schemas.microsoft.com/office/powerpoint/2010/main" val="38047923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81B565C-1C0A-E398-E263-D24345332AF4}"/>
              </a:ext>
            </a:extLst>
          </p:cNvPr>
          <p:cNvPicPr>
            <a:picLocks noChangeAspect="1"/>
          </p:cNvPicPr>
          <p:nvPr/>
        </p:nvPicPr>
        <p:blipFill rotWithShape="1">
          <a:blip r:embed="rId2"/>
          <a:srcRect t="13509"/>
          <a:stretch/>
        </p:blipFill>
        <p:spPr>
          <a:xfrm>
            <a:off x="2522356" y="10"/>
            <a:ext cx="9669642" cy="6857990"/>
          </a:xfrm>
          <a:prstGeom prst="rect">
            <a:avLst/>
          </a:prstGeom>
        </p:spPr>
      </p:pic>
      <p:sp>
        <p:nvSpPr>
          <p:cNvPr id="22" name="Rectangle 2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93EBF38-940A-2840-93E1-8799C960C13F}"/>
              </a:ext>
            </a:extLst>
          </p:cNvPr>
          <p:cNvSpPr>
            <a:spLocks noGrp="1"/>
          </p:cNvSpPr>
          <p:nvPr>
            <p:ph type="title"/>
          </p:nvPr>
        </p:nvSpPr>
        <p:spPr>
          <a:xfrm>
            <a:off x="838200" y="365125"/>
            <a:ext cx="3822189" cy="1899912"/>
          </a:xfrm>
        </p:spPr>
        <p:txBody>
          <a:bodyPr>
            <a:normAutofit/>
          </a:bodyPr>
          <a:lstStyle/>
          <a:p>
            <a:r>
              <a:rPr lang="en-IN" sz="2500"/>
              <a:t>10. </a:t>
            </a:r>
            <a:r>
              <a:rPr lang="en-US" sz="2500"/>
              <a:t>Write a query to fetch the year-wise total runs scored at Eden Gardens and order it in the descending order of total runs scored.</a:t>
            </a:r>
            <a:endParaRPr lang="en-IN" sz="2500"/>
          </a:p>
        </p:txBody>
      </p:sp>
      <p:sp>
        <p:nvSpPr>
          <p:cNvPr id="3" name="Content Placeholder 2">
            <a:extLst>
              <a:ext uri="{FF2B5EF4-FFF2-40B4-BE49-F238E27FC236}">
                <a16:creationId xmlns:a16="http://schemas.microsoft.com/office/drawing/2014/main" id="{B08CA38F-C73F-343D-19EF-5A125981C109}"/>
              </a:ext>
            </a:extLst>
          </p:cNvPr>
          <p:cNvSpPr>
            <a:spLocks noGrp="1"/>
          </p:cNvSpPr>
          <p:nvPr>
            <p:ph idx="1"/>
          </p:nvPr>
        </p:nvSpPr>
        <p:spPr>
          <a:xfrm>
            <a:off x="838200" y="2434201"/>
            <a:ext cx="3822189" cy="3742762"/>
          </a:xfrm>
        </p:spPr>
        <p:txBody>
          <a:bodyPr>
            <a:normAutofit/>
          </a:bodyPr>
          <a:lstStyle/>
          <a:p>
            <a:pPr marL="0" indent="0">
              <a:buNone/>
            </a:pPr>
            <a:r>
              <a:rPr lang="en-US" sz="2000" dirty="0"/>
              <a:t>Select Distinct(Extract(year </a:t>
            </a:r>
            <a:r>
              <a:rPr lang="en-US" sz="2000"/>
              <a:t>from match_date)) As M_date </a:t>
            </a:r>
            <a:r>
              <a:rPr lang="en-US" sz="2000" dirty="0"/>
              <a:t>, </a:t>
            </a:r>
            <a:r>
              <a:rPr lang="en-US" sz="2000"/>
              <a:t>Sum(Total_run) as Total_Score </a:t>
            </a:r>
            <a:r>
              <a:rPr lang="en-US" sz="2000" dirty="0"/>
              <a:t>from deliveries_v03</a:t>
            </a:r>
          </a:p>
          <a:p>
            <a:pPr marL="0" indent="0">
              <a:buNone/>
            </a:pPr>
            <a:r>
              <a:rPr lang="en-US" sz="2000" dirty="0"/>
              <a:t>where venue = 'Eden Gardens' group </a:t>
            </a:r>
            <a:r>
              <a:rPr lang="en-US" sz="2000"/>
              <a:t>by M_date </a:t>
            </a:r>
            <a:r>
              <a:rPr lang="en-US" sz="2000" dirty="0"/>
              <a:t>order </a:t>
            </a:r>
            <a:r>
              <a:rPr lang="en-US" sz="2000"/>
              <a:t>by Total_Score </a:t>
            </a:r>
            <a:r>
              <a:rPr lang="en-US" sz="2000" dirty="0"/>
              <a:t>desc;</a:t>
            </a:r>
          </a:p>
          <a:p>
            <a:pPr marL="0" indent="0">
              <a:buNone/>
            </a:pPr>
            <a:endParaRPr lang="en-IN" sz="2000" dirty="0"/>
          </a:p>
        </p:txBody>
      </p:sp>
    </p:spTree>
    <p:extLst>
      <p:ext uri="{BB962C8B-B14F-4D97-AF65-F5344CB8AC3E}">
        <p14:creationId xmlns:p14="http://schemas.microsoft.com/office/powerpoint/2010/main" val="20599530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83883B-3E2C-A7A3-4274-427A052CAC59}"/>
              </a:ext>
            </a:extLst>
          </p:cNvPr>
          <p:cNvSpPr>
            <a:spLocks noGrp="1"/>
          </p:cNvSpPr>
          <p:nvPr>
            <p:ph type="title"/>
          </p:nvPr>
        </p:nvSpPr>
        <p:spPr>
          <a:xfrm>
            <a:off x="635000" y="640823"/>
            <a:ext cx="3418659" cy="5583148"/>
          </a:xfrm>
        </p:spPr>
        <p:txBody>
          <a:bodyPr anchor="ctr">
            <a:normAutofit/>
          </a:bodyPr>
          <a:lstStyle/>
          <a:p>
            <a:r>
              <a:rPr lang="en-IN" sz="5400"/>
              <a:t>10. Query Result</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524137C1-DB1C-5E49-ECD9-9DEDAC7599F9}"/>
              </a:ext>
            </a:extLst>
          </p:cNvPr>
          <p:cNvGraphicFramePr>
            <a:graphicFrameLocks noGrp="1"/>
          </p:cNvGraphicFramePr>
          <p:nvPr>
            <p:ph idx="1"/>
            <p:extLst>
              <p:ext uri="{D42A27DB-BD31-4B8C-83A1-F6EECF244321}">
                <p14:modId xmlns:p14="http://schemas.microsoft.com/office/powerpoint/2010/main" val="4075156164"/>
              </p:ext>
            </p:extLst>
          </p:nvPr>
        </p:nvGraphicFramePr>
        <p:xfrm>
          <a:off x="5632378" y="640822"/>
          <a:ext cx="4931794" cy="5536152"/>
        </p:xfrm>
        <a:graphic>
          <a:graphicData uri="http://schemas.openxmlformats.org/drawingml/2006/table">
            <a:tbl>
              <a:tblPr/>
              <a:tblGrid>
                <a:gridCol w="2124465">
                  <a:extLst>
                    <a:ext uri="{9D8B030D-6E8A-4147-A177-3AD203B41FA5}">
                      <a16:colId xmlns:a16="http://schemas.microsoft.com/office/drawing/2014/main" val="3377736389"/>
                    </a:ext>
                  </a:extLst>
                </a:gridCol>
                <a:gridCol w="2807329">
                  <a:extLst>
                    <a:ext uri="{9D8B030D-6E8A-4147-A177-3AD203B41FA5}">
                      <a16:colId xmlns:a16="http://schemas.microsoft.com/office/drawing/2014/main" val="2053022848"/>
                    </a:ext>
                  </a:extLst>
                </a:gridCol>
              </a:tblGrid>
              <a:tr h="461346">
                <a:tc>
                  <a:txBody>
                    <a:bodyPr/>
                    <a:lstStyle/>
                    <a:p>
                      <a:pPr algn="ctr" fontAlgn="ctr">
                        <a:spcBef>
                          <a:spcPts val="0"/>
                        </a:spcBef>
                        <a:spcAft>
                          <a:spcPts val="0"/>
                        </a:spcAft>
                      </a:pPr>
                      <a:r>
                        <a:rPr lang="en-IN" sz="2400" b="1" i="0" u="none" strike="noStrike">
                          <a:solidFill>
                            <a:srgbClr val="FFFFFF"/>
                          </a:solidFill>
                          <a:effectLst/>
                          <a:highlight>
                            <a:srgbClr val="000000"/>
                          </a:highlight>
                          <a:latin typeface="Aptos Narrow" panose="020B0004020202020204" pitchFamily="34" charset="0"/>
                        </a:rPr>
                        <a:t>m_date</a:t>
                      </a:r>
                      <a:endParaRPr lang="en-IN" sz="3900" b="0" i="0" u="none" strike="noStrike">
                        <a:effectLst/>
                        <a:highlight>
                          <a:srgbClr val="000000"/>
                        </a:highlight>
                        <a:latin typeface="Arial" panose="020B0604020202020204" pitchFamily="34" charset="0"/>
                      </a:endParaRPr>
                    </a:p>
                  </a:txBody>
                  <a:tcPr marL="16595" marR="16595" marT="1659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spcBef>
                          <a:spcPts val="0"/>
                        </a:spcBef>
                        <a:spcAft>
                          <a:spcPts val="0"/>
                        </a:spcAft>
                      </a:pPr>
                      <a:r>
                        <a:rPr lang="en-IN" sz="2400" b="1" i="0" u="none" strike="noStrike">
                          <a:solidFill>
                            <a:srgbClr val="FFFFFF"/>
                          </a:solidFill>
                          <a:effectLst/>
                          <a:highlight>
                            <a:srgbClr val="000000"/>
                          </a:highlight>
                          <a:latin typeface="Aptos Narrow" panose="020B0004020202020204" pitchFamily="34" charset="0"/>
                        </a:rPr>
                        <a:t>total_score</a:t>
                      </a:r>
                      <a:endParaRPr lang="en-IN" sz="3900" b="0" i="0" u="none" strike="noStrike">
                        <a:effectLst/>
                        <a:highlight>
                          <a:srgbClr val="000000"/>
                        </a:highlight>
                        <a:latin typeface="Arial" panose="020B0604020202020204" pitchFamily="34" charset="0"/>
                      </a:endParaRPr>
                    </a:p>
                  </a:txBody>
                  <a:tcPr marL="16595" marR="16595" marT="1659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581158518"/>
                  </a:ext>
                </a:extLst>
              </a:tr>
              <a:tr h="461346">
                <a:tc>
                  <a:txBody>
                    <a:bodyPr/>
                    <a:lstStyle/>
                    <a:p>
                      <a:pPr algn="ctr" fontAlgn="ctr">
                        <a:spcBef>
                          <a:spcPts val="0"/>
                        </a:spcBef>
                        <a:spcAft>
                          <a:spcPts val="0"/>
                        </a:spcAft>
                      </a:pPr>
                      <a:r>
                        <a:rPr lang="en-IN" sz="2400" b="0" i="0" u="none" strike="noStrike">
                          <a:solidFill>
                            <a:srgbClr val="000000"/>
                          </a:solidFill>
                          <a:effectLst/>
                          <a:highlight>
                            <a:srgbClr val="D9D9D9"/>
                          </a:highlight>
                          <a:latin typeface="Aptos Narrow" panose="020B0004020202020204" pitchFamily="34" charset="0"/>
                        </a:rPr>
                        <a:t>2018</a:t>
                      </a:r>
                      <a:endParaRPr lang="en-IN" sz="3900" b="0" i="0" u="none" strike="noStrike">
                        <a:effectLst/>
                        <a:highlight>
                          <a:srgbClr val="D9D9D9"/>
                        </a:highlight>
                        <a:latin typeface="Arial" panose="020B0604020202020204" pitchFamily="34" charset="0"/>
                      </a:endParaRPr>
                    </a:p>
                  </a:txBody>
                  <a:tcPr marL="16595" marR="16595" marT="1659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spcBef>
                          <a:spcPts val="0"/>
                        </a:spcBef>
                        <a:spcAft>
                          <a:spcPts val="0"/>
                        </a:spcAft>
                      </a:pPr>
                      <a:r>
                        <a:rPr lang="en-IN" sz="2400" b="0" i="0" u="none" strike="noStrike">
                          <a:solidFill>
                            <a:srgbClr val="000000"/>
                          </a:solidFill>
                          <a:effectLst/>
                          <a:highlight>
                            <a:srgbClr val="D9D9D9"/>
                          </a:highlight>
                          <a:latin typeface="Aptos Narrow" panose="020B0004020202020204" pitchFamily="34" charset="0"/>
                        </a:rPr>
                        <a:t>2885</a:t>
                      </a:r>
                      <a:endParaRPr lang="en-IN" sz="3900" b="0" i="0" u="none" strike="noStrike">
                        <a:effectLst/>
                        <a:highlight>
                          <a:srgbClr val="D9D9D9"/>
                        </a:highlight>
                        <a:latin typeface="Arial" panose="020B0604020202020204" pitchFamily="34" charset="0"/>
                      </a:endParaRPr>
                    </a:p>
                  </a:txBody>
                  <a:tcPr marL="16595" marR="16595" marT="1659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668246969"/>
                  </a:ext>
                </a:extLst>
              </a:tr>
              <a:tr h="461346">
                <a:tc>
                  <a:txBody>
                    <a:bodyPr/>
                    <a:lstStyle/>
                    <a:p>
                      <a:pPr algn="ctr" fontAlgn="ctr">
                        <a:spcBef>
                          <a:spcPts val="0"/>
                        </a:spcBef>
                        <a:spcAft>
                          <a:spcPts val="0"/>
                        </a:spcAft>
                      </a:pPr>
                      <a:r>
                        <a:rPr lang="en-IN" sz="2400" b="0" i="0" u="none" strike="noStrike">
                          <a:solidFill>
                            <a:srgbClr val="000000"/>
                          </a:solidFill>
                          <a:effectLst/>
                          <a:latin typeface="Aptos Narrow" panose="020B0004020202020204" pitchFamily="34" charset="0"/>
                        </a:rPr>
                        <a:t>2019</a:t>
                      </a:r>
                      <a:endParaRPr lang="en-IN" sz="3900" b="0" i="0" u="none" strike="noStrike">
                        <a:effectLst/>
                        <a:latin typeface="Arial" panose="020B0604020202020204" pitchFamily="34" charset="0"/>
                      </a:endParaRPr>
                    </a:p>
                  </a:txBody>
                  <a:tcPr marL="16595" marR="16595" marT="1659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IN" sz="2400" b="0" i="0" u="none" strike="noStrike">
                          <a:solidFill>
                            <a:srgbClr val="000000"/>
                          </a:solidFill>
                          <a:effectLst/>
                          <a:latin typeface="Aptos Narrow" panose="020B0004020202020204" pitchFamily="34" charset="0"/>
                        </a:rPr>
                        <a:t>2651</a:t>
                      </a:r>
                      <a:endParaRPr lang="en-IN" sz="3900" b="0" i="0" u="none" strike="noStrike">
                        <a:effectLst/>
                        <a:latin typeface="Arial" panose="020B0604020202020204" pitchFamily="34" charset="0"/>
                      </a:endParaRPr>
                    </a:p>
                  </a:txBody>
                  <a:tcPr marL="16595" marR="16595" marT="1659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80457407"/>
                  </a:ext>
                </a:extLst>
              </a:tr>
              <a:tr h="461346">
                <a:tc>
                  <a:txBody>
                    <a:bodyPr/>
                    <a:lstStyle/>
                    <a:p>
                      <a:pPr algn="ctr" fontAlgn="ctr">
                        <a:spcBef>
                          <a:spcPts val="0"/>
                        </a:spcBef>
                        <a:spcAft>
                          <a:spcPts val="0"/>
                        </a:spcAft>
                      </a:pPr>
                      <a:r>
                        <a:rPr lang="en-IN" sz="2400" b="0" i="0" u="none" strike="noStrike">
                          <a:solidFill>
                            <a:srgbClr val="000000"/>
                          </a:solidFill>
                          <a:effectLst/>
                          <a:highlight>
                            <a:srgbClr val="D9D9D9"/>
                          </a:highlight>
                          <a:latin typeface="Aptos Narrow" panose="020B0004020202020204" pitchFamily="34" charset="0"/>
                        </a:rPr>
                        <a:t>2015</a:t>
                      </a:r>
                      <a:endParaRPr lang="en-IN" sz="3900" b="0" i="0" u="none" strike="noStrike">
                        <a:effectLst/>
                        <a:highlight>
                          <a:srgbClr val="D9D9D9"/>
                        </a:highlight>
                        <a:latin typeface="Arial" panose="020B0604020202020204" pitchFamily="34" charset="0"/>
                      </a:endParaRPr>
                    </a:p>
                  </a:txBody>
                  <a:tcPr marL="16595" marR="16595" marT="1659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spcBef>
                          <a:spcPts val="0"/>
                        </a:spcBef>
                        <a:spcAft>
                          <a:spcPts val="0"/>
                        </a:spcAft>
                      </a:pPr>
                      <a:r>
                        <a:rPr lang="en-IN" sz="2400" b="0" i="0" u="none" strike="noStrike">
                          <a:solidFill>
                            <a:srgbClr val="000000"/>
                          </a:solidFill>
                          <a:effectLst/>
                          <a:highlight>
                            <a:srgbClr val="D9D9D9"/>
                          </a:highlight>
                          <a:latin typeface="Aptos Narrow" panose="020B0004020202020204" pitchFamily="34" charset="0"/>
                        </a:rPr>
                        <a:t>2386</a:t>
                      </a:r>
                      <a:endParaRPr lang="en-IN" sz="3900" b="0" i="0" u="none" strike="noStrike">
                        <a:effectLst/>
                        <a:highlight>
                          <a:srgbClr val="D9D9D9"/>
                        </a:highlight>
                        <a:latin typeface="Arial" panose="020B0604020202020204" pitchFamily="34" charset="0"/>
                      </a:endParaRPr>
                    </a:p>
                  </a:txBody>
                  <a:tcPr marL="16595" marR="16595" marT="1659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183006692"/>
                  </a:ext>
                </a:extLst>
              </a:tr>
              <a:tr h="461346">
                <a:tc>
                  <a:txBody>
                    <a:bodyPr/>
                    <a:lstStyle/>
                    <a:p>
                      <a:pPr algn="ctr" fontAlgn="ctr">
                        <a:spcBef>
                          <a:spcPts val="0"/>
                        </a:spcBef>
                        <a:spcAft>
                          <a:spcPts val="0"/>
                        </a:spcAft>
                      </a:pPr>
                      <a:r>
                        <a:rPr lang="en-IN" sz="2400" b="0" i="0" u="none" strike="noStrike">
                          <a:solidFill>
                            <a:srgbClr val="000000"/>
                          </a:solidFill>
                          <a:effectLst/>
                          <a:latin typeface="Aptos Narrow" panose="020B0004020202020204" pitchFamily="34" charset="0"/>
                        </a:rPr>
                        <a:t>2013</a:t>
                      </a:r>
                      <a:endParaRPr lang="en-IN" sz="3900" b="0" i="0" u="none" strike="noStrike">
                        <a:effectLst/>
                        <a:latin typeface="Arial" panose="020B0604020202020204" pitchFamily="34" charset="0"/>
                      </a:endParaRPr>
                    </a:p>
                  </a:txBody>
                  <a:tcPr marL="16595" marR="16595" marT="1659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IN" sz="2400" b="0" i="0" u="none" strike="noStrike">
                          <a:solidFill>
                            <a:srgbClr val="000000"/>
                          </a:solidFill>
                          <a:effectLst/>
                          <a:latin typeface="Aptos Narrow" panose="020B0004020202020204" pitchFamily="34" charset="0"/>
                        </a:rPr>
                        <a:t>2304</a:t>
                      </a:r>
                      <a:endParaRPr lang="en-IN" sz="3900" b="0" i="0" u="none" strike="noStrike">
                        <a:effectLst/>
                        <a:latin typeface="Arial" panose="020B0604020202020204" pitchFamily="34" charset="0"/>
                      </a:endParaRPr>
                    </a:p>
                  </a:txBody>
                  <a:tcPr marL="16595" marR="16595" marT="1659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89181404"/>
                  </a:ext>
                </a:extLst>
              </a:tr>
              <a:tr h="461346">
                <a:tc>
                  <a:txBody>
                    <a:bodyPr/>
                    <a:lstStyle/>
                    <a:p>
                      <a:pPr algn="ctr" fontAlgn="ctr">
                        <a:spcBef>
                          <a:spcPts val="0"/>
                        </a:spcBef>
                        <a:spcAft>
                          <a:spcPts val="0"/>
                        </a:spcAft>
                      </a:pPr>
                      <a:r>
                        <a:rPr lang="en-IN" sz="2400" b="0" i="0" u="none" strike="noStrike">
                          <a:solidFill>
                            <a:srgbClr val="000000"/>
                          </a:solidFill>
                          <a:effectLst/>
                          <a:highlight>
                            <a:srgbClr val="D9D9D9"/>
                          </a:highlight>
                          <a:latin typeface="Aptos Narrow" panose="020B0004020202020204" pitchFamily="34" charset="0"/>
                        </a:rPr>
                        <a:t>2017</a:t>
                      </a:r>
                      <a:endParaRPr lang="en-IN" sz="3900" b="0" i="0" u="none" strike="noStrike">
                        <a:effectLst/>
                        <a:highlight>
                          <a:srgbClr val="D9D9D9"/>
                        </a:highlight>
                        <a:latin typeface="Arial" panose="020B0604020202020204" pitchFamily="34" charset="0"/>
                      </a:endParaRPr>
                    </a:p>
                  </a:txBody>
                  <a:tcPr marL="16595" marR="16595" marT="1659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spcBef>
                          <a:spcPts val="0"/>
                        </a:spcBef>
                        <a:spcAft>
                          <a:spcPts val="0"/>
                        </a:spcAft>
                      </a:pPr>
                      <a:r>
                        <a:rPr lang="en-IN" sz="2400" b="0" i="0" u="none" strike="noStrike">
                          <a:solidFill>
                            <a:srgbClr val="000000"/>
                          </a:solidFill>
                          <a:effectLst/>
                          <a:highlight>
                            <a:srgbClr val="D9D9D9"/>
                          </a:highlight>
                          <a:latin typeface="Aptos Narrow" panose="020B0004020202020204" pitchFamily="34" charset="0"/>
                        </a:rPr>
                        <a:t>2194</a:t>
                      </a:r>
                      <a:endParaRPr lang="en-IN" sz="3900" b="0" i="0" u="none" strike="noStrike">
                        <a:effectLst/>
                        <a:highlight>
                          <a:srgbClr val="D9D9D9"/>
                        </a:highlight>
                        <a:latin typeface="Arial" panose="020B0604020202020204" pitchFamily="34" charset="0"/>
                      </a:endParaRPr>
                    </a:p>
                  </a:txBody>
                  <a:tcPr marL="16595" marR="16595" marT="1659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354972513"/>
                  </a:ext>
                </a:extLst>
              </a:tr>
              <a:tr h="461346">
                <a:tc>
                  <a:txBody>
                    <a:bodyPr/>
                    <a:lstStyle/>
                    <a:p>
                      <a:pPr algn="ctr" fontAlgn="ctr">
                        <a:spcBef>
                          <a:spcPts val="0"/>
                        </a:spcBef>
                        <a:spcAft>
                          <a:spcPts val="0"/>
                        </a:spcAft>
                      </a:pPr>
                      <a:r>
                        <a:rPr lang="en-IN" sz="2400" b="0" i="0" u="none" strike="noStrike">
                          <a:solidFill>
                            <a:srgbClr val="000000"/>
                          </a:solidFill>
                          <a:effectLst/>
                          <a:latin typeface="Aptos Narrow" panose="020B0004020202020204" pitchFamily="34" charset="0"/>
                        </a:rPr>
                        <a:t>2010</a:t>
                      </a:r>
                      <a:endParaRPr lang="en-IN" sz="3900" b="0" i="0" u="none" strike="noStrike">
                        <a:effectLst/>
                        <a:latin typeface="Arial" panose="020B0604020202020204" pitchFamily="34" charset="0"/>
                      </a:endParaRPr>
                    </a:p>
                  </a:txBody>
                  <a:tcPr marL="16595" marR="16595" marT="1659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IN" sz="2400" b="0" i="0" u="none" strike="noStrike">
                          <a:solidFill>
                            <a:srgbClr val="000000"/>
                          </a:solidFill>
                          <a:effectLst/>
                          <a:latin typeface="Aptos Narrow" panose="020B0004020202020204" pitchFamily="34" charset="0"/>
                        </a:rPr>
                        <a:t>2167</a:t>
                      </a:r>
                      <a:endParaRPr lang="en-IN" sz="3900" b="0" i="0" u="none" strike="noStrike">
                        <a:effectLst/>
                        <a:latin typeface="Arial" panose="020B0604020202020204" pitchFamily="34" charset="0"/>
                      </a:endParaRPr>
                    </a:p>
                  </a:txBody>
                  <a:tcPr marL="16595" marR="16595" marT="1659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91275628"/>
                  </a:ext>
                </a:extLst>
              </a:tr>
              <a:tr h="461346">
                <a:tc>
                  <a:txBody>
                    <a:bodyPr/>
                    <a:lstStyle/>
                    <a:p>
                      <a:pPr algn="ctr" fontAlgn="ctr">
                        <a:spcBef>
                          <a:spcPts val="0"/>
                        </a:spcBef>
                        <a:spcAft>
                          <a:spcPts val="0"/>
                        </a:spcAft>
                      </a:pPr>
                      <a:r>
                        <a:rPr lang="en-IN" sz="2400" b="0" i="0" u="none" strike="noStrike">
                          <a:solidFill>
                            <a:srgbClr val="000000"/>
                          </a:solidFill>
                          <a:effectLst/>
                          <a:highlight>
                            <a:srgbClr val="D9D9D9"/>
                          </a:highlight>
                          <a:latin typeface="Aptos Narrow" panose="020B0004020202020204" pitchFamily="34" charset="0"/>
                        </a:rPr>
                        <a:t>2016</a:t>
                      </a:r>
                      <a:endParaRPr lang="en-IN" sz="3900" b="0" i="0" u="none" strike="noStrike">
                        <a:effectLst/>
                        <a:highlight>
                          <a:srgbClr val="D9D9D9"/>
                        </a:highlight>
                        <a:latin typeface="Arial" panose="020B0604020202020204" pitchFamily="34" charset="0"/>
                      </a:endParaRPr>
                    </a:p>
                  </a:txBody>
                  <a:tcPr marL="16595" marR="16595" marT="1659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spcBef>
                          <a:spcPts val="0"/>
                        </a:spcBef>
                        <a:spcAft>
                          <a:spcPts val="0"/>
                        </a:spcAft>
                      </a:pPr>
                      <a:r>
                        <a:rPr lang="en-IN" sz="2400" b="0" i="0" u="none" strike="noStrike">
                          <a:solidFill>
                            <a:srgbClr val="000000"/>
                          </a:solidFill>
                          <a:effectLst/>
                          <a:highlight>
                            <a:srgbClr val="D9D9D9"/>
                          </a:highlight>
                          <a:latin typeface="Aptos Narrow" panose="020B0004020202020204" pitchFamily="34" charset="0"/>
                        </a:rPr>
                        <a:t>2073</a:t>
                      </a:r>
                      <a:endParaRPr lang="en-IN" sz="3900" b="0" i="0" u="none" strike="noStrike">
                        <a:effectLst/>
                        <a:highlight>
                          <a:srgbClr val="D9D9D9"/>
                        </a:highlight>
                        <a:latin typeface="Arial" panose="020B0604020202020204" pitchFamily="34" charset="0"/>
                      </a:endParaRPr>
                    </a:p>
                  </a:txBody>
                  <a:tcPr marL="16595" marR="16595" marT="1659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769114802"/>
                  </a:ext>
                </a:extLst>
              </a:tr>
              <a:tr h="461346">
                <a:tc>
                  <a:txBody>
                    <a:bodyPr/>
                    <a:lstStyle/>
                    <a:p>
                      <a:pPr algn="ctr" fontAlgn="ctr">
                        <a:spcBef>
                          <a:spcPts val="0"/>
                        </a:spcBef>
                        <a:spcAft>
                          <a:spcPts val="0"/>
                        </a:spcAft>
                      </a:pPr>
                      <a:r>
                        <a:rPr lang="en-IN" sz="2400" b="0" i="0" u="none" strike="noStrike">
                          <a:solidFill>
                            <a:srgbClr val="000000"/>
                          </a:solidFill>
                          <a:effectLst/>
                          <a:latin typeface="Aptos Narrow" panose="020B0004020202020204" pitchFamily="34" charset="0"/>
                        </a:rPr>
                        <a:t>2012</a:t>
                      </a:r>
                      <a:endParaRPr lang="en-IN" sz="3900" b="0" i="0" u="none" strike="noStrike">
                        <a:effectLst/>
                        <a:latin typeface="Arial" panose="020B0604020202020204" pitchFamily="34" charset="0"/>
                      </a:endParaRPr>
                    </a:p>
                  </a:txBody>
                  <a:tcPr marL="16595" marR="16595" marT="1659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IN" sz="2400" b="0" i="0" u="none" strike="noStrike">
                          <a:solidFill>
                            <a:srgbClr val="000000"/>
                          </a:solidFill>
                          <a:effectLst/>
                          <a:latin typeface="Aptos Narrow" panose="020B0004020202020204" pitchFamily="34" charset="0"/>
                        </a:rPr>
                        <a:t>2012</a:t>
                      </a:r>
                      <a:endParaRPr lang="en-IN" sz="3900" b="0" i="0" u="none" strike="noStrike">
                        <a:effectLst/>
                        <a:latin typeface="Arial" panose="020B0604020202020204" pitchFamily="34" charset="0"/>
                      </a:endParaRPr>
                    </a:p>
                  </a:txBody>
                  <a:tcPr marL="16595" marR="16595" marT="1659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36512741"/>
                  </a:ext>
                </a:extLst>
              </a:tr>
              <a:tr h="461346">
                <a:tc>
                  <a:txBody>
                    <a:bodyPr/>
                    <a:lstStyle/>
                    <a:p>
                      <a:pPr algn="ctr" fontAlgn="ctr">
                        <a:spcBef>
                          <a:spcPts val="0"/>
                        </a:spcBef>
                        <a:spcAft>
                          <a:spcPts val="0"/>
                        </a:spcAft>
                      </a:pPr>
                      <a:r>
                        <a:rPr lang="en-IN" sz="2400" b="0" i="0" u="none" strike="noStrike">
                          <a:solidFill>
                            <a:srgbClr val="000000"/>
                          </a:solidFill>
                          <a:effectLst/>
                          <a:highlight>
                            <a:srgbClr val="D9D9D9"/>
                          </a:highlight>
                          <a:latin typeface="Aptos Narrow" panose="020B0004020202020204" pitchFamily="34" charset="0"/>
                        </a:rPr>
                        <a:t>2011</a:t>
                      </a:r>
                      <a:endParaRPr lang="en-IN" sz="3900" b="0" i="0" u="none" strike="noStrike">
                        <a:effectLst/>
                        <a:highlight>
                          <a:srgbClr val="D9D9D9"/>
                        </a:highlight>
                        <a:latin typeface="Arial" panose="020B0604020202020204" pitchFamily="34" charset="0"/>
                      </a:endParaRPr>
                    </a:p>
                  </a:txBody>
                  <a:tcPr marL="16595" marR="16595" marT="1659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spcBef>
                          <a:spcPts val="0"/>
                        </a:spcBef>
                        <a:spcAft>
                          <a:spcPts val="0"/>
                        </a:spcAft>
                      </a:pPr>
                      <a:r>
                        <a:rPr lang="en-IN" sz="2400" b="0" i="0" u="none" strike="noStrike">
                          <a:solidFill>
                            <a:srgbClr val="000000"/>
                          </a:solidFill>
                          <a:effectLst/>
                          <a:highlight>
                            <a:srgbClr val="D9D9D9"/>
                          </a:highlight>
                          <a:latin typeface="Aptos Narrow" panose="020B0004020202020204" pitchFamily="34" charset="0"/>
                        </a:rPr>
                        <a:t>1854</a:t>
                      </a:r>
                      <a:endParaRPr lang="en-IN" sz="3900" b="0" i="0" u="none" strike="noStrike">
                        <a:effectLst/>
                        <a:highlight>
                          <a:srgbClr val="D9D9D9"/>
                        </a:highlight>
                        <a:latin typeface="Arial" panose="020B0604020202020204" pitchFamily="34" charset="0"/>
                      </a:endParaRPr>
                    </a:p>
                  </a:txBody>
                  <a:tcPr marL="16595" marR="16595" marT="1659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936486718"/>
                  </a:ext>
                </a:extLst>
              </a:tr>
              <a:tr h="461346">
                <a:tc>
                  <a:txBody>
                    <a:bodyPr/>
                    <a:lstStyle/>
                    <a:p>
                      <a:pPr algn="ctr" fontAlgn="ctr">
                        <a:spcBef>
                          <a:spcPts val="0"/>
                        </a:spcBef>
                        <a:spcAft>
                          <a:spcPts val="0"/>
                        </a:spcAft>
                      </a:pPr>
                      <a:r>
                        <a:rPr lang="en-IN" sz="2400" b="0" i="0" u="none" strike="noStrike">
                          <a:solidFill>
                            <a:srgbClr val="000000"/>
                          </a:solidFill>
                          <a:effectLst/>
                          <a:latin typeface="Aptos Narrow" panose="020B0004020202020204" pitchFamily="34" charset="0"/>
                        </a:rPr>
                        <a:t>2008</a:t>
                      </a:r>
                      <a:endParaRPr lang="en-IN" sz="3900" b="0" i="0" u="none" strike="noStrike">
                        <a:effectLst/>
                        <a:latin typeface="Arial" panose="020B0604020202020204" pitchFamily="34" charset="0"/>
                      </a:endParaRPr>
                    </a:p>
                  </a:txBody>
                  <a:tcPr marL="16595" marR="16595" marT="1659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spcBef>
                          <a:spcPts val="0"/>
                        </a:spcBef>
                        <a:spcAft>
                          <a:spcPts val="0"/>
                        </a:spcAft>
                      </a:pPr>
                      <a:r>
                        <a:rPr lang="en-IN" sz="2400" b="0" i="0" u="none" strike="noStrike">
                          <a:solidFill>
                            <a:srgbClr val="000000"/>
                          </a:solidFill>
                          <a:effectLst/>
                          <a:latin typeface="Aptos Narrow" panose="020B0004020202020204" pitchFamily="34" charset="0"/>
                        </a:rPr>
                        <a:t>1843</a:t>
                      </a:r>
                      <a:endParaRPr lang="en-IN" sz="3900" b="0" i="0" u="none" strike="noStrike">
                        <a:effectLst/>
                        <a:latin typeface="Arial" panose="020B0604020202020204" pitchFamily="34" charset="0"/>
                      </a:endParaRPr>
                    </a:p>
                  </a:txBody>
                  <a:tcPr marL="16595" marR="16595" marT="1659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6666554"/>
                  </a:ext>
                </a:extLst>
              </a:tr>
              <a:tr h="461346">
                <a:tc>
                  <a:txBody>
                    <a:bodyPr/>
                    <a:lstStyle/>
                    <a:p>
                      <a:pPr algn="ctr" fontAlgn="ctr">
                        <a:spcBef>
                          <a:spcPts val="0"/>
                        </a:spcBef>
                        <a:spcAft>
                          <a:spcPts val="0"/>
                        </a:spcAft>
                      </a:pPr>
                      <a:r>
                        <a:rPr lang="en-IN" sz="2400" b="0" i="0" u="none" strike="noStrike">
                          <a:solidFill>
                            <a:srgbClr val="000000"/>
                          </a:solidFill>
                          <a:effectLst/>
                          <a:highlight>
                            <a:srgbClr val="D9D9D9"/>
                          </a:highlight>
                          <a:latin typeface="Aptos Narrow" panose="020B0004020202020204" pitchFamily="34" charset="0"/>
                        </a:rPr>
                        <a:t>2014</a:t>
                      </a:r>
                      <a:endParaRPr lang="en-IN" sz="3900" b="0" i="0" u="none" strike="noStrike">
                        <a:effectLst/>
                        <a:highlight>
                          <a:srgbClr val="D9D9D9"/>
                        </a:highlight>
                        <a:latin typeface="Arial" panose="020B0604020202020204" pitchFamily="34" charset="0"/>
                      </a:endParaRPr>
                    </a:p>
                  </a:txBody>
                  <a:tcPr marL="16595" marR="16595" marT="16595"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spcBef>
                          <a:spcPts val="0"/>
                        </a:spcBef>
                        <a:spcAft>
                          <a:spcPts val="0"/>
                        </a:spcAft>
                      </a:pPr>
                      <a:r>
                        <a:rPr lang="en-IN" sz="2400" b="0" i="0" u="none" strike="noStrike" dirty="0">
                          <a:solidFill>
                            <a:srgbClr val="000000"/>
                          </a:solidFill>
                          <a:effectLst/>
                          <a:highlight>
                            <a:srgbClr val="D9D9D9"/>
                          </a:highlight>
                          <a:latin typeface="Aptos Narrow" panose="020B0004020202020204" pitchFamily="34" charset="0"/>
                        </a:rPr>
                        <a:t>1289</a:t>
                      </a:r>
                      <a:endParaRPr lang="en-IN" sz="3900" b="0" i="0" u="none" strike="noStrike" dirty="0">
                        <a:effectLst/>
                        <a:highlight>
                          <a:srgbClr val="D9D9D9"/>
                        </a:highlight>
                        <a:latin typeface="Arial" panose="020B0604020202020204" pitchFamily="34" charset="0"/>
                      </a:endParaRPr>
                    </a:p>
                  </a:txBody>
                  <a:tcPr marL="16595" marR="16595" marT="16595"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845604885"/>
                  </a:ext>
                </a:extLst>
              </a:tr>
            </a:tbl>
          </a:graphicData>
        </a:graphic>
      </p:graphicFrame>
    </p:spTree>
    <p:extLst>
      <p:ext uri="{BB962C8B-B14F-4D97-AF65-F5344CB8AC3E}">
        <p14:creationId xmlns:p14="http://schemas.microsoft.com/office/powerpoint/2010/main" val="39344335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329C329-013C-C41F-7211-A96BAA377F95}"/>
              </a:ext>
            </a:extLst>
          </p:cNvPr>
          <p:cNvSpPr>
            <a:spLocks noGrp="1"/>
          </p:cNvSpPr>
          <p:nvPr>
            <p:ph type="title"/>
          </p:nvPr>
        </p:nvSpPr>
        <p:spPr>
          <a:xfrm>
            <a:off x="2197101" y="735283"/>
            <a:ext cx="4978399" cy="3165045"/>
          </a:xfrm>
        </p:spPr>
        <p:txBody>
          <a:bodyPr vert="horz" lIns="91440" tIns="45720" rIns="91440" bIns="45720" rtlCol="0" anchor="b">
            <a:normAutofit/>
          </a:bodyPr>
          <a:lstStyle/>
          <a:p>
            <a:r>
              <a:rPr lang="en-US" sz="5200" kern="1200">
                <a:solidFill>
                  <a:schemeClr val="tx1"/>
                </a:solidFill>
                <a:latin typeface="+mj-lt"/>
                <a:ea typeface="+mj-ea"/>
                <a:cs typeface="+mj-cs"/>
              </a:rPr>
              <a:t>Thank You</a:t>
            </a:r>
          </a:p>
        </p:txBody>
      </p:sp>
      <p:pic>
        <p:nvPicPr>
          <p:cNvPr id="8" name="Graphic 7" descr="Smiling Face with No Fill">
            <a:extLst>
              <a:ext uri="{FF2B5EF4-FFF2-40B4-BE49-F238E27FC236}">
                <a16:creationId xmlns:a16="http://schemas.microsoft.com/office/drawing/2014/main" id="{921A9122-4CD0-EC72-52DD-C254D28E886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7549" y="2776619"/>
            <a:ext cx="1289051" cy="1289051"/>
          </a:xfrm>
          <a:prstGeom prst="rect">
            <a:avLst/>
          </a:prstGeom>
        </p:spPr>
      </p:pic>
      <p:pic>
        <p:nvPicPr>
          <p:cNvPr id="10" name="Graphic 9" descr="Smiling Face with No Fill">
            <a:extLst>
              <a:ext uri="{FF2B5EF4-FFF2-40B4-BE49-F238E27FC236}">
                <a16:creationId xmlns:a16="http://schemas.microsoft.com/office/drawing/2014/main" id="{2DBD9DCE-BF8C-40B2-B1C2-2850F2317E2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07815" y="716407"/>
            <a:ext cx="5411343" cy="5411343"/>
          </a:xfrm>
          <a:prstGeom prst="rect">
            <a:avLst/>
          </a:prstGeom>
        </p:spPr>
      </p:pic>
    </p:spTree>
    <p:extLst>
      <p:ext uri="{BB962C8B-B14F-4D97-AF65-F5344CB8AC3E}">
        <p14:creationId xmlns:p14="http://schemas.microsoft.com/office/powerpoint/2010/main" val="1129101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8"/>
                                        </p:tgtEl>
                                        <p:attrNameLst>
                                          <p:attrName>style.visibility</p:attrName>
                                        </p:attrNameLst>
                                      </p:cBhvr>
                                      <p:to>
                                        <p:strVal val="visible"/>
                                      </p:to>
                                    </p:set>
                                    <p:animEffect transition="in" filter="fade">
                                      <p:cBhvr>
                                        <p:cTn id="10" dur="700"/>
                                        <p:tgtEl>
                                          <p:spTgt spid="8"/>
                                        </p:tgtEl>
                                      </p:cBhvr>
                                    </p:animEffect>
                                  </p:childTnLst>
                                </p:cTn>
                              </p:par>
                              <p:par>
                                <p:cTn id="11" presetID="10" presetClass="entr" presetSubtype="0" fill="hold" nodeType="withEffect">
                                  <p:stCondLst>
                                    <p:cond delay="500"/>
                                  </p:stCondLst>
                                  <p:iterate>
                                    <p:tmPct val="10000"/>
                                  </p:iterate>
                                  <p:childTnLst>
                                    <p:set>
                                      <p:cBhvr>
                                        <p:cTn id="12" dur="1" fill="hold">
                                          <p:stCondLst>
                                            <p:cond delay="0"/>
                                          </p:stCondLst>
                                        </p:cTn>
                                        <p:tgtEl>
                                          <p:spTgt spid="10"/>
                                        </p:tgtEl>
                                        <p:attrNameLst>
                                          <p:attrName>style.visibility</p:attrName>
                                        </p:attrNameLst>
                                      </p:cBhvr>
                                      <p:to>
                                        <p:strVal val="visible"/>
                                      </p:to>
                                    </p:set>
                                    <p:animEffect transition="in" filter="fade">
                                      <p:cBhvr>
                                        <p:cTn id="13" dur="7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45A9F99-D9B1-4094-A2E2-B90AC1DB7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7FAF607-473A-4A43-A23D-BBFF5C4117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C30940-D8ED-56B3-ED21-3AD972625A2B}"/>
              </a:ext>
            </a:extLst>
          </p:cNvPr>
          <p:cNvSpPr>
            <a:spLocks noGrp="1"/>
          </p:cNvSpPr>
          <p:nvPr>
            <p:ph type="title"/>
          </p:nvPr>
        </p:nvSpPr>
        <p:spPr>
          <a:xfrm>
            <a:off x="6094105" y="802955"/>
            <a:ext cx="4977976" cy="1454051"/>
          </a:xfrm>
        </p:spPr>
        <p:txBody>
          <a:bodyPr>
            <a:normAutofit/>
          </a:bodyPr>
          <a:lstStyle/>
          <a:p>
            <a:r>
              <a:rPr lang="en-US" sz="3300">
                <a:solidFill>
                  <a:schemeClr val="tx2"/>
                </a:solidFill>
                <a:latin typeface="Arial" panose="020B0604020202020204" pitchFamily="34" charset="0"/>
                <a:cs typeface="Arial" panose="020B0604020202020204" pitchFamily="34" charset="0"/>
              </a:rPr>
              <a:t>Task 1 – To make a list of 10 players with Higher Strike-Rate</a:t>
            </a:r>
            <a:endParaRPr lang="en-IN" sz="3300">
              <a:solidFill>
                <a:schemeClr val="tx2"/>
              </a:solidFill>
            </a:endParaRPr>
          </a:p>
        </p:txBody>
      </p:sp>
      <p:pic>
        <p:nvPicPr>
          <p:cNvPr id="12" name="Graphic 11" descr="Cricket">
            <a:extLst>
              <a:ext uri="{FF2B5EF4-FFF2-40B4-BE49-F238E27FC236}">
                <a16:creationId xmlns:a16="http://schemas.microsoft.com/office/drawing/2014/main" id="{8D8F7F93-366B-C0D4-920E-27E4C05E1B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86951" y="1793846"/>
            <a:ext cx="3620021" cy="3620021"/>
          </a:xfrm>
          <a:prstGeom prst="rect">
            <a:avLst/>
          </a:prstGeom>
        </p:spPr>
      </p:pic>
      <p:sp>
        <p:nvSpPr>
          <p:cNvPr id="8" name="Content Placeholder 7">
            <a:extLst>
              <a:ext uri="{FF2B5EF4-FFF2-40B4-BE49-F238E27FC236}">
                <a16:creationId xmlns:a16="http://schemas.microsoft.com/office/drawing/2014/main" id="{CC6A1F9C-EA90-4837-7141-59224B97EF89}"/>
              </a:ext>
            </a:extLst>
          </p:cNvPr>
          <p:cNvSpPr>
            <a:spLocks noGrp="1"/>
          </p:cNvSpPr>
          <p:nvPr>
            <p:ph idx="1"/>
          </p:nvPr>
        </p:nvSpPr>
        <p:spPr>
          <a:xfrm>
            <a:off x="6090574" y="2421682"/>
            <a:ext cx="5644226" cy="3639289"/>
          </a:xfrm>
        </p:spPr>
        <p:txBody>
          <a:bodyPr anchor="ctr">
            <a:normAutofit/>
          </a:bodyPr>
          <a:lstStyle/>
          <a:p>
            <a:pPr marL="0" indent="0">
              <a:buNone/>
            </a:pPr>
            <a:r>
              <a:rPr lang="en-US" sz="1800" dirty="0">
                <a:solidFill>
                  <a:schemeClr val="tx2"/>
                </a:solidFill>
              </a:rPr>
              <a:t>SELECT BATSMAN , SUM(BATSMAN_RUN) AS TOT_RUN_SCORED , COUNT(BALL) AS FACED_BALL,</a:t>
            </a:r>
          </a:p>
          <a:p>
            <a:pPr marL="0" indent="0">
              <a:buNone/>
            </a:pPr>
            <a:r>
              <a:rPr lang="en-US" sz="1800" dirty="0">
                <a:solidFill>
                  <a:schemeClr val="tx2"/>
                </a:solidFill>
              </a:rPr>
              <a:t>ROUND((SUM(BATSMAN_RUN)*100)/COUNT(BALL), 2) AS STRIKE_RATE FROM IPL_BALL</a:t>
            </a:r>
          </a:p>
          <a:p>
            <a:pPr marL="0" indent="0">
              <a:buNone/>
            </a:pPr>
            <a:r>
              <a:rPr lang="en-US" sz="1800" dirty="0">
                <a:solidFill>
                  <a:schemeClr val="tx2"/>
                </a:solidFill>
              </a:rPr>
              <a:t>GROUP BY BATSMAN HAVING COUNT(BALL)&gt;500</a:t>
            </a:r>
          </a:p>
          <a:p>
            <a:pPr marL="0" indent="0">
              <a:buNone/>
            </a:pPr>
            <a:r>
              <a:rPr lang="en-US" sz="1800" dirty="0">
                <a:solidFill>
                  <a:schemeClr val="tx2"/>
                </a:solidFill>
              </a:rPr>
              <a:t>ORDER BY STRIKE_RATE DESC LIMIT 10;</a:t>
            </a:r>
          </a:p>
          <a:p>
            <a:pPr marL="0" indent="0">
              <a:buNone/>
            </a:pPr>
            <a:endParaRPr lang="en-IN" sz="1800" dirty="0">
              <a:solidFill>
                <a:schemeClr val="tx2"/>
              </a:solidFill>
            </a:endParaRPr>
          </a:p>
        </p:txBody>
      </p:sp>
      <p:grpSp>
        <p:nvGrpSpPr>
          <p:cNvPr id="19" name="Group 18">
            <a:extLst>
              <a:ext uri="{FF2B5EF4-FFF2-40B4-BE49-F238E27FC236}">
                <a16:creationId xmlns:a16="http://schemas.microsoft.com/office/drawing/2014/main" id="{C5F6476F-D303-44D3-B30F-1BA348F0F64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2635" y="52996"/>
            <a:ext cx="5928607" cy="6805005"/>
            <a:chOff x="6095999" y="52996"/>
            <a:chExt cx="6093363" cy="6805005"/>
          </a:xfrm>
          <a:solidFill>
            <a:schemeClr val="accent5">
              <a:alpha val="10000"/>
            </a:schemeClr>
          </a:solidFill>
        </p:grpSpPr>
        <p:sp>
          <p:nvSpPr>
            <p:cNvPr id="20" name="Freeform: Shape 19">
              <a:extLst>
                <a:ext uri="{FF2B5EF4-FFF2-40B4-BE49-F238E27FC236}">
                  <a16:creationId xmlns:a16="http://schemas.microsoft.com/office/drawing/2014/main" id="{C972EB4B-0539-4430-9340-8117B9D7C3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CA5348F-9FF6-485F-898D-1BED7EC727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5999"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33B89F41-1D91-447A-88C5-8A917809F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822125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FC6F4E-FDE2-9734-3595-FAE692309BD2}"/>
              </a:ext>
            </a:extLst>
          </p:cNvPr>
          <p:cNvSpPr>
            <a:spLocks noGrp="1"/>
          </p:cNvSpPr>
          <p:nvPr>
            <p:ph type="title"/>
          </p:nvPr>
        </p:nvSpPr>
        <p:spPr>
          <a:xfrm>
            <a:off x="841248" y="256032"/>
            <a:ext cx="10506456" cy="1014984"/>
          </a:xfrm>
        </p:spPr>
        <p:txBody>
          <a:bodyPr anchor="b">
            <a:normAutofit/>
          </a:bodyPr>
          <a:lstStyle/>
          <a:p>
            <a:r>
              <a:rPr lang="en-IN" dirty="0"/>
              <a:t>Task – 1  Query Result</a:t>
            </a:r>
          </a:p>
        </p:txBody>
      </p:sp>
      <p:sp>
        <p:nvSpPr>
          <p:cNvPr id="13" name="Rectangle 12">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6" name="Content Placeholder 5">
            <a:extLst>
              <a:ext uri="{FF2B5EF4-FFF2-40B4-BE49-F238E27FC236}">
                <a16:creationId xmlns:a16="http://schemas.microsoft.com/office/drawing/2014/main" id="{7E00CFE8-F923-943A-47D8-922341611623}"/>
              </a:ext>
            </a:extLst>
          </p:cNvPr>
          <p:cNvGraphicFramePr>
            <a:graphicFrameLocks noGrp="1"/>
          </p:cNvGraphicFramePr>
          <p:nvPr>
            <p:ph idx="1"/>
            <p:extLst>
              <p:ext uri="{D42A27DB-BD31-4B8C-83A1-F6EECF244321}">
                <p14:modId xmlns:p14="http://schemas.microsoft.com/office/powerpoint/2010/main" val="238936341"/>
              </p:ext>
            </p:extLst>
          </p:nvPr>
        </p:nvGraphicFramePr>
        <p:xfrm>
          <a:off x="1551026" y="1926266"/>
          <a:ext cx="9089950" cy="4357529"/>
        </p:xfrm>
        <a:graphic>
          <a:graphicData uri="http://schemas.openxmlformats.org/drawingml/2006/table">
            <a:tbl>
              <a:tblPr firstRow="1" bandRow="1"/>
              <a:tblGrid>
                <a:gridCol w="2174388">
                  <a:extLst>
                    <a:ext uri="{9D8B030D-6E8A-4147-A177-3AD203B41FA5}">
                      <a16:colId xmlns:a16="http://schemas.microsoft.com/office/drawing/2014/main" val="2706443444"/>
                    </a:ext>
                  </a:extLst>
                </a:gridCol>
                <a:gridCol w="2721120">
                  <a:extLst>
                    <a:ext uri="{9D8B030D-6E8A-4147-A177-3AD203B41FA5}">
                      <a16:colId xmlns:a16="http://schemas.microsoft.com/office/drawing/2014/main" val="2323215281"/>
                    </a:ext>
                  </a:extLst>
                </a:gridCol>
                <a:gridCol w="2064384">
                  <a:extLst>
                    <a:ext uri="{9D8B030D-6E8A-4147-A177-3AD203B41FA5}">
                      <a16:colId xmlns:a16="http://schemas.microsoft.com/office/drawing/2014/main" val="328767336"/>
                    </a:ext>
                  </a:extLst>
                </a:gridCol>
                <a:gridCol w="2130058">
                  <a:extLst>
                    <a:ext uri="{9D8B030D-6E8A-4147-A177-3AD203B41FA5}">
                      <a16:colId xmlns:a16="http://schemas.microsoft.com/office/drawing/2014/main" val="1582103947"/>
                    </a:ext>
                  </a:extLst>
                </a:gridCol>
              </a:tblGrid>
              <a:tr h="396139">
                <a:tc>
                  <a:txBody>
                    <a:bodyPr/>
                    <a:lstStyle/>
                    <a:p>
                      <a:pPr algn="ctr" fontAlgn="ctr"/>
                      <a:r>
                        <a:rPr lang="en-IN" sz="2100" b="1" i="0" u="none" strike="noStrike">
                          <a:solidFill>
                            <a:srgbClr val="FFFFFF"/>
                          </a:solidFill>
                          <a:effectLst/>
                          <a:highlight>
                            <a:srgbClr val="000000"/>
                          </a:highlight>
                          <a:latin typeface="Aptos Narrow" panose="020B0004020202020204" pitchFamily="34" charset="0"/>
                        </a:rPr>
                        <a:t>batsman</a:t>
                      </a:r>
                    </a:p>
                  </a:txBody>
                  <a:tcPr marL="14250" marR="14250" marT="1425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IN" sz="2100" b="1" i="0" u="none" strike="noStrike">
                          <a:solidFill>
                            <a:srgbClr val="FFFFFF"/>
                          </a:solidFill>
                          <a:effectLst/>
                          <a:highlight>
                            <a:srgbClr val="000000"/>
                          </a:highlight>
                          <a:latin typeface="Aptos Narrow" panose="020B0004020202020204" pitchFamily="34" charset="0"/>
                        </a:rPr>
                        <a:t>tot_run_scored</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IN" sz="2100" b="1" i="0" u="none" strike="noStrike">
                          <a:solidFill>
                            <a:srgbClr val="FFFFFF"/>
                          </a:solidFill>
                          <a:effectLst/>
                          <a:highlight>
                            <a:srgbClr val="000000"/>
                          </a:highlight>
                          <a:latin typeface="Aptos Narrow" panose="020B0004020202020204" pitchFamily="34" charset="0"/>
                        </a:rPr>
                        <a:t>faced_ball</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IN" sz="2100" b="1" i="0" u="none" strike="noStrike">
                          <a:solidFill>
                            <a:srgbClr val="FFFFFF"/>
                          </a:solidFill>
                          <a:effectLst/>
                          <a:highlight>
                            <a:srgbClr val="000000"/>
                          </a:highlight>
                          <a:latin typeface="Aptos Narrow" panose="020B0004020202020204" pitchFamily="34" charset="0"/>
                        </a:rPr>
                        <a:t>strike_rate</a:t>
                      </a:r>
                    </a:p>
                  </a:txBody>
                  <a:tcPr marL="14250" marR="14250" marT="1425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718828780"/>
                  </a:ext>
                </a:extLst>
              </a:tr>
              <a:tr h="396139">
                <a:tc>
                  <a:txBody>
                    <a:bodyPr/>
                    <a:lstStyle/>
                    <a:p>
                      <a:pPr algn="ctr" fontAlgn="ctr"/>
                      <a:r>
                        <a:rPr lang="en-IN" sz="2100" b="0" i="0" u="none" strike="noStrike">
                          <a:solidFill>
                            <a:srgbClr val="000000"/>
                          </a:solidFill>
                          <a:effectLst/>
                          <a:highlight>
                            <a:srgbClr val="D9D9D9"/>
                          </a:highlight>
                          <a:latin typeface="Aptos Narrow" panose="020B0004020202020204" pitchFamily="34" charset="0"/>
                        </a:rPr>
                        <a:t>AD Russell</a:t>
                      </a:r>
                    </a:p>
                  </a:txBody>
                  <a:tcPr marL="14250" marR="14250" marT="1425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2100" b="0" i="0" u="none" strike="noStrike">
                          <a:solidFill>
                            <a:srgbClr val="000000"/>
                          </a:solidFill>
                          <a:effectLst/>
                          <a:highlight>
                            <a:srgbClr val="D9D9D9"/>
                          </a:highlight>
                          <a:latin typeface="Aptos Narrow" panose="020B0004020202020204" pitchFamily="34" charset="0"/>
                        </a:rPr>
                        <a:t>1517</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2100" b="0" i="0" u="none" strike="noStrike">
                          <a:solidFill>
                            <a:srgbClr val="000000"/>
                          </a:solidFill>
                          <a:effectLst/>
                          <a:highlight>
                            <a:srgbClr val="D9D9D9"/>
                          </a:highlight>
                          <a:latin typeface="Aptos Narrow" panose="020B0004020202020204" pitchFamily="34" charset="0"/>
                        </a:rPr>
                        <a:t>882</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2100" b="0" i="0" u="none" strike="noStrike">
                          <a:solidFill>
                            <a:srgbClr val="000000"/>
                          </a:solidFill>
                          <a:effectLst/>
                          <a:highlight>
                            <a:srgbClr val="D9D9D9"/>
                          </a:highlight>
                          <a:latin typeface="Aptos Narrow" panose="020B0004020202020204" pitchFamily="34" charset="0"/>
                        </a:rPr>
                        <a:t>171</a:t>
                      </a:r>
                    </a:p>
                  </a:txBody>
                  <a:tcPr marL="14250" marR="14250" marT="1425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549922716"/>
                  </a:ext>
                </a:extLst>
              </a:tr>
              <a:tr h="396139">
                <a:tc>
                  <a:txBody>
                    <a:bodyPr/>
                    <a:lstStyle/>
                    <a:p>
                      <a:pPr algn="ctr" fontAlgn="ctr"/>
                      <a:r>
                        <a:rPr lang="en-IN" sz="2100" b="0" i="0" u="none" strike="noStrike">
                          <a:solidFill>
                            <a:srgbClr val="000000"/>
                          </a:solidFill>
                          <a:effectLst/>
                          <a:latin typeface="Aptos Narrow" panose="020B0004020202020204" pitchFamily="34" charset="0"/>
                        </a:rPr>
                        <a:t>SP Narine</a:t>
                      </a:r>
                    </a:p>
                  </a:txBody>
                  <a:tcPr marL="14250" marR="14250" marT="1425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2100" b="0" i="0" u="none" strike="noStrike">
                          <a:solidFill>
                            <a:srgbClr val="000000"/>
                          </a:solidFill>
                          <a:effectLst/>
                          <a:latin typeface="Aptos Narrow" panose="020B0004020202020204" pitchFamily="34" charset="0"/>
                        </a:rPr>
                        <a:t>892</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2100" b="0" i="0" u="none" strike="noStrike">
                          <a:solidFill>
                            <a:srgbClr val="000000"/>
                          </a:solidFill>
                          <a:effectLst/>
                          <a:latin typeface="Aptos Narrow" panose="020B0004020202020204" pitchFamily="34" charset="0"/>
                        </a:rPr>
                        <a:t>573</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2100" b="0" i="0" u="none" strike="noStrike">
                          <a:solidFill>
                            <a:srgbClr val="000000"/>
                          </a:solidFill>
                          <a:effectLst/>
                          <a:latin typeface="Aptos Narrow" panose="020B0004020202020204" pitchFamily="34" charset="0"/>
                        </a:rPr>
                        <a:t>155</a:t>
                      </a:r>
                    </a:p>
                  </a:txBody>
                  <a:tcPr marL="14250" marR="14250" marT="1425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60077907"/>
                  </a:ext>
                </a:extLst>
              </a:tr>
              <a:tr h="396139">
                <a:tc>
                  <a:txBody>
                    <a:bodyPr/>
                    <a:lstStyle/>
                    <a:p>
                      <a:pPr algn="ctr" fontAlgn="ctr"/>
                      <a:r>
                        <a:rPr lang="en-IN" sz="2100" b="0" i="0" u="none" strike="noStrike">
                          <a:solidFill>
                            <a:srgbClr val="000000"/>
                          </a:solidFill>
                          <a:effectLst/>
                          <a:highlight>
                            <a:srgbClr val="D9D9D9"/>
                          </a:highlight>
                          <a:latin typeface="Aptos Narrow" panose="020B0004020202020204" pitchFamily="34" charset="0"/>
                        </a:rPr>
                        <a:t>HH Pandya</a:t>
                      </a:r>
                    </a:p>
                  </a:txBody>
                  <a:tcPr marL="14250" marR="14250" marT="1425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2100" b="0" i="0" u="none" strike="noStrike">
                          <a:solidFill>
                            <a:srgbClr val="000000"/>
                          </a:solidFill>
                          <a:effectLst/>
                          <a:highlight>
                            <a:srgbClr val="D9D9D9"/>
                          </a:highlight>
                          <a:latin typeface="Aptos Narrow" panose="020B0004020202020204" pitchFamily="34" charset="0"/>
                        </a:rPr>
                        <a:t>1349</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2100" b="0" i="0" u="none" strike="noStrike">
                          <a:solidFill>
                            <a:srgbClr val="000000"/>
                          </a:solidFill>
                          <a:effectLst/>
                          <a:highlight>
                            <a:srgbClr val="D9D9D9"/>
                          </a:highlight>
                          <a:latin typeface="Aptos Narrow" panose="020B0004020202020204" pitchFamily="34" charset="0"/>
                        </a:rPr>
                        <a:t>897</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2100" b="0" i="0" u="none" strike="noStrike">
                          <a:solidFill>
                            <a:srgbClr val="000000"/>
                          </a:solidFill>
                          <a:effectLst/>
                          <a:highlight>
                            <a:srgbClr val="D9D9D9"/>
                          </a:highlight>
                          <a:latin typeface="Aptos Narrow" panose="020B0004020202020204" pitchFamily="34" charset="0"/>
                        </a:rPr>
                        <a:t>150</a:t>
                      </a:r>
                    </a:p>
                  </a:txBody>
                  <a:tcPr marL="14250" marR="14250" marT="1425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717893090"/>
                  </a:ext>
                </a:extLst>
              </a:tr>
              <a:tr h="396139">
                <a:tc>
                  <a:txBody>
                    <a:bodyPr/>
                    <a:lstStyle/>
                    <a:p>
                      <a:pPr algn="ctr" fontAlgn="ctr"/>
                      <a:r>
                        <a:rPr lang="en-IN" sz="2100" b="0" i="0" u="none" strike="noStrike">
                          <a:solidFill>
                            <a:srgbClr val="000000"/>
                          </a:solidFill>
                          <a:effectLst/>
                          <a:latin typeface="Aptos Narrow" panose="020B0004020202020204" pitchFamily="34" charset="0"/>
                        </a:rPr>
                        <a:t>V Sehwag</a:t>
                      </a:r>
                    </a:p>
                  </a:txBody>
                  <a:tcPr marL="14250" marR="14250" marT="1425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2100" b="0" i="0" u="none" strike="noStrike">
                          <a:solidFill>
                            <a:srgbClr val="000000"/>
                          </a:solidFill>
                          <a:effectLst/>
                          <a:latin typeface="Aptos Narrow" panose="020B0004020202020204" pitchFamily="34" charset="0"/>
                        </a:rPr>
                        <a:t>2728</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2100" b="0" i="0" u="none" strike="noStrike">
                          <a:solidFill>
                            <a:srgbClr val="000000"/>
                          </a:solidFill>
                          <a:effectLst/>
                          <a:latin typeface="Aptos Narrow" panose="020B0004020202020204" pitchFamily="34" charset="0"/>
                        </a:rPr>
                        <a:t>1833</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2100" b="0" i="0" u="none" strike="noStrike">
                          <a:solidFill>
                            <a:srgbClr val="000000"/>
                          </a:solidFill>
                          <a:effectLst/>
                          <a:latin typeface="Aptos Narrow" panose="020B0004020202020204" pitchFamily="34" charset="0"/>
                        </a:rPr>
                        <a:t>148</a:t>
                      </a:r>
                    </a:p>
                  </a:txBody>
                  <a:tcPr marL="14250" marR="14250" marT="1425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72371711"/>
                  </a:ext>
                </a:extLst>
              </a:tr>
              <a:tr h="396139">
                <a:tc>
                  <a:txBody>
                    <a:bodyPr/>
                    <a:lstStyle/>
                    <a:p>
                      <a:pPr algn="ctr" fontAlgn="ctr"/>
                      <a:r>
                        <a:rPr lang="en-IN" sz="2100" b="0" i="0" u="none" strike="noStrike">
                          <a:solidFill>
                            <a:srgbClr val="000000"/>
                          </a:solidFill>
                          <a:effectLst/>
                          <a:highlight>
                            <a:srgbClr val="D9D9D9"/>
                          </a:highlight>
                          <a:latin typeface="Aptos Narrow" panose="020B0004020202020204" pitchFamily="34" charset="0"/>
                        </a:rPr>
                        <a:t>GJ Maxwell</a:t>
                      </a:r>
                    </a:p>
                  </a:txBody>
                  <a:tcPr marL="14250" marR="14250" marT="1425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2100" b="0" i="0" u="none" strike="noStrike">
                          <a:solidFill>
                            <a:srgbClr val="000000"/>
                          </a:solidFill>
                          <a:effectLst/>
                          <a:highlight>
                            <a:srgbClr val="D9D9D9"/>
                          </a:highlight>
                          <a:latin typeface="Aptos Narrow" panose="020B0004020202020204" pitchFamily="34" charset="0"/>
                        </a:rPr>
                        <a:t>1505</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2100" b="0" i="0" u="none" strike="noStrike">
                          <a:solidFill>
                            <a:srgbClr val="000000"/>
                          </a:solidFill>
                          <a:effectLst/>
                          <a:highlight>
                            <a:srgbClr val="D9D9D9"/>
                          </a:highlight>
                          <a:latin typeface="Aptos Narrow" panose="020B0004020202020204" pitchFamily="34" charset="0"/>
                        </a:rPr>
                        <a:t>1013</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2100" b="0" i="0" u="none" strike="noStrike">
                          <a:solidFill>
                            <a:srgbClr val="000000"/>
                          </a:solidFill>
                          <a:effectLst/>
                          <a:highlight>
                            <a:srgbClr val="D9D9D9"/>
                          </a:highlight>
                          <a:latin typeface="Aptos Narrow" panose="020B0004020202020204" pitchFamily="34" charset="0"/>
                        </a:rPr>
                        <a:t>148</a:t>
                      </a:r>
                    </a:p>
                  </a:txBody>
                  <a:tcPr marL="14250" marR="14250" marT="1425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773721623"/>
                  </a:ext>
                </a:extLst>
              </a:tr>
              <a:tr h="396139">
                <a:tc>
                  <a:txBody>
                    <a:bodyPr/>
                    <a:lstStyle/>
                    <a:p>
                      <a:pPr algn="ctr" fontAlgn="ctr"/>
                      <a:r>
                        <a:rPr lang="en-IN" sz="2100" b="0" i="0" u="none" strike="noStrike">
                          <a:solidFill>
                            <a:srgbClr val="000000"/>
                          </a:solidFill>
                          <a:effectLst/>
                          <a:latin typeface="Aptos Narrow" panose="020B0004020202020204" pitchFamily="34" charset="0"/>
                        </a:rPr>
                        <a:t>AB de Villiers</a:t>
                      </a:r>
                    </a:p>
                  </a:txBody>
                  <a:tcPr marL="14250" marR="14250" marT="1425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2100" b="0" i="0" u="none" strike="noStrike">
                          <a:solidFill>
                            <a:srgbClr val="000000"/>
                          </a:solidFill>
                          <a:effectLst/>
                          <a:latin typeface="Aptos Narrow" panose="020B0004020202020204" pitchFamily="34" charset="0"/>
                        </a:rPr>
                        <a:t>4849</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2100" b="0" i="0" u="none" strike="noStrike">
                          <a:solidFill>
                            <a:srgbClr val="000000"/>
                          </a:solidFill>
                          <a:effectLst/>
                          <a:latin typeface="Aptos Narrow" panose="020B0004020202020204" pitchFamily="34" charset="0"/>
                        </a:rPr>
                        <a:t>3264</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2100" b="0" i="0" u="none" strike="noStrike">
                          <a:solidFill>
                            <a:srgbClr val="000000"/>
                          </a:solidFill>
                          <a:effectLst/>
                          <a:latin typeface="Aptos Narrow" panose="020B0004020202020204" pitchFamily="34" charset="0"/>
                        </a:rPr>
                        <a:t>148</a:t>
                      </a:r>
                    </a:p>
                  </a:txBody>
                  <a:tcPr marL="14250" marR="14250" marT="1425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8296707"/>
                  </a:ext>
                </a:extLst>
              </a:tr>
              <a:tr h="396139">
                <a:tc>
                  <a:txBody>
                    <a:bodyPr/>
                    <a:lstStyle/>
                    <a:p>
                      <a:pPr algn="ctr" fontAlgn="ctr"/>
                      <a:r>
                        <a:rPr lang="en-IN" sz="2100" b="0" i="0" u="none" strike="noStrike">
                          <a:solidFill>
                            <a:srgbClr val="000000"/>
                          </a:solidFill>
                          <a:effectLst/>
                          <a:highlight>
                            <a:srgbClr val="D9D9D9"/>
                          </a:highlight>
                          <a:latin typeface="Aptos Narrow" panose="020B0004020202020204" pitchFamily="34" charset="0"/>
                        </a:rPr>
                        <a:t>RR Pant</a:t>
                      </a:r>
                    </a:p>
                  </a:txBody>
                  <a:tcPr marL="14250" marR="14250" marT="1425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2100" b="0" i="0" u="none" strike="noStrike">
                          <a:solidFill>
                            <a:srgbClr val="000000"/>
                          </a:solidFill>
                          <a:effectLst/>
                          <a:highlight>
                            <a:srgbClr val="D9D9D9"/>
                          </a:highlight>
                          <a:latin typeface="Aptos Narrow" panose="020B0004020202020204" pitchFamily="34" charset="0"/>
                        </a:rPr>
                        <a:t>2079</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2100" b="0" i="0" u="none" strike="noStrike">
                          <a:solidFill>
                            <a:srgbClr val="000000"/>
                          </a:solidFill>
                          <a:effectLst/>
                          <a:highlight>
                            <a:srgbClr val="D9D9D9"/>
                          </a:highlight>
                          <a:latin typeface="Aptos Narrow" panose="020B0004020202020204" pitchFamily="34" charset="0"/>
                        </a:rPr>
                        <a:t>1416</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2100" b="0" i="0" u="none" strike="noStrike">
                          <a:solidFill>
                            <a:srgbClr val="000000"/>
                          </a:solidFill>
                          <a:effectLst/>
                          <a:highlight>
                            <a:srgbClr val="D9D9D9"/>
                          </a:highlight>
                          <a:latin typeface="Aptos Narrow" panose="020B0004020202020204" pitchFamily="34" charset="0"/>
                        </a:rPr>
                        <a:t>146</a:t>
                      </a:r>
                    </a:p>
                  </a:txBody>
                  <a:tcPr marL="14250" marR="14250" marT="1425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543322928"/>
                  </a:ext>
                </a:extLst>
              </a:tr>
              <a:tr h="396139">
                <a:tc>
                  <a:txBody>
                    <a:bodyPr/>
                    <a:lstStyle/>
                    <a:p>
                      <a:pPr algn="ctr" fontAlgn="ctr"/>
                      <a:r>
                        <a:rPr lang="en-IN" sz="2100" b="0" i="0" u="none" strike="noStrike">
                          <a:solidFill>
                            <a:srgbClr val="000000"/>
                          </a:solidFill>
                          <a:effectLst/>
                          <a:latin typeface="Aptos Narrow" panose="020B0004020202020204" pitchFamily="34" charset="0"/>
                        </a:rPr>
                        <a:t>JC Buttler</a:t>
                      </a:r>
                    </a:p>
                  </a:txBody>
                  <a:tcPr marL="14250" marR="14250" marT="1425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2100" b="0" i="0" u="none" strike="noStrike">
                          <a:solidFill>
                            <a:srgbClr val="000000"/>
                          </a:solidFill>
                          <a:effectLst/>
                          <a:latin typeface="Aptos Narrow" panose="020B0004020202020204" pitchFamily="34" charset="0"/>
                        </a:rPr>
                        <a:t>1714</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2100" b="0" i="0" u="none" strike="noStrike">
                          <a:solidFill>
                            <a:srgbClr val="000000"/>
                          </a:solidFill>
                          <a:effectLst/>
                          <a:latin typeface="Aptos Narrow" panose="020B0004020202020204" pitchFamily="34" charset="0"/>
                        </a:rPr>
                        <a:t>1184</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2100" b="0" i="0" u="none" strike="noStrike">
                          <a:solidFill>
                            <a:srgbClr val="000000"/>
                          </a:solidFill>
                          <a:effectLst/>
                          <a:latin typeface="Aptos Narrow" panose="020B0004020202020204" pitchFamily="34" charset="0"/>
                        </a:rPr>
                        <a:t>144</a:t>
                      </a:r>
                    </a:p>
                  </a:txBody>
                  <a:tcPr marL="14250" marR="14250" marT="1425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86104337"/>
                  </a:ext>
                </a:extLst>
              </a:tr>
              <a:tr h="396139">
                <a:tc>
                  <a:txBody>
                    <a:bodyPr/>
                    <a:lstStyle/>
                    <a:p>
                      <a:pPr algn="ctr" fontAlgn="ctr"/>
                      <a:r>
                        <a:rPr lang="en-IN" sz="2100" b="0" i="0" u="none" strike="noStrike">
                          <a:solidFill>
                            <a:srgbClr val="000000"/>
                          </a:solidFill>
                          <a:effectLst/>
                          <a:highlight>
                            <a:srgbClr val="D9D9D9"/>
                          </a:highlight>
                          <a:latin typeface="Aptos Narrow" panose="020B0004020202020204" pitchFamily="34" charset="0"/>
                        </a:rPr>
                        <a:t>KA Pollard</a:t>
                      </a:r>
                    </a:p>
                  </a:txBody>
                  <a:tcPr marL="14250" marR="14250" marT="1425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2100" b="0" i="0" u="none" strike="noStrike">
                          <a:solidFill>
                            <a:srgbClr val="000000"/>
                          </a:solidFill>
                          <a:effectLst/>
                          <a:highlight>
                            <a:srgbClr val="D9D9D9"/>
                          </a:highlight>
                          <a:latin typeface="Aptos Narrow" panose="020B0004020202020204" pitchFamily="34" charset="0"/>
                        </a:rPr>
                        <a:t>3023</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2100" b="0" i="0" u="none" strike="noStrike">
                          <a:solidFill>
                            <a:srgbClr val="000000"/>
                          </a:solidFill>
                          <a:effectLst/>
                          <a:highlight>
                            <a:srgbClr val="D9D9D9"/>
                          </a:highlight>
                          <a:latin typeface="Aptos Narrow" panose="020B0004020202020204" pitchFamily="34" charset="0"/>
                        </a:rPr>
                        <a:t>2107</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2100" b="0" i="0" u="none" strike="noStrike">
                          <a:solidFill>
                            <a:srgbClr val="000000"/>
                          </a:solidFill>
                          <a:effectLst/>
                          <a:highlight>
                            <a:srgbClr val="D9D9D9"/>
                          </a:highlight>
                          <a:latin typeface="Aptos Narrow" panose="020B0004020202020204" pitchFamily="34" charset="0"/>
                        </a:rPr>
                        <a:t>143</a:t>
                      </a:r>
                    </a:p>
                  </a:txBody>
                  <a:tcPr marL="14250" marR="14250" marT="1425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021256632"/>
                  </a:ext>
                </a:extLst>
              </a:tr>
              <a:tr h="396139">
                <a:tc>
                  <a:txBody>
                    <a:bodyPr/>
                    <a:lstStyle/>
                    <a:p>
                      <a:pPr algn="ctr" fontAlgn="ctr"/>
                      <a:r>
                        <a:rPr lang="en-IN" sz="2100" b="0" i="0" u="none" strike="noStrike">
                          <a:solidFill>
                            <a:srgbClr val="000000"/>
                          </a:solidFill>
                          <a:effectLst/>
                          <a:latin typeface="Aptos Narrow" panose="020B0004020202020204" pitchFamily="34" charset="0"/>
                        </a:rPr>
                        <a:t>CH Gayle</a:t>
                      </a:r>
                    </a:p>
                  </a:txBody>
                  <a:tcPr marL="14250" marR="14250" marT="1425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2100" b="0" i="0" u="none" strike="noStrike">
                          <a:solidFill>
                            <a:srgbClr val="000000"/>
                          </a:solidFill>
                          <a:effectLst/>
                          <a:latin typeface="Aptos Narrow" panose="020B0004020202020204" pitchFamily="34" charset="0"/>
                        </a:rPr>
                        <a:t>4772</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2100" b="0" i="0" u="none" strike="noStrike">
                          <a:solidFill>
                            <a:srgbClr val="000000"/>
                          </a:solidFill>
                          <a:effectLst/>
                          <a:latin typeface="Aptos Narrow" panose="020B0004020202020204" pitchFamily="34" charset="0"/>
                        </a:rPr>
                        <a:t>3342</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2100" b="0" i="0" u="none" strike="noStrike">
                          <a:solidFill>
                            <a:srgbClr val="000000"/>
                          </a:solidFill>
                          <a:effectLst/>
                          <a:latin typeface="Aptos Narrow" panose="020B0004020202020204" pitchFamily="34" charset="0"/>
                        </a:rPr>
                        <a:t>142</a:t>
                      </a:r>
                    </a:p>
                  </a:txBody>
                  <a:tcPr marL="14250" marR="14250" marT="1425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66145391"/>
                  </a:ext>
                </a:extLst>
              </a:tr>
            </a:tbl>
          </a:graphicData>
        </a:graphic>
      </p:graphicFrame>
    </p:spTree>
    <p:extLst>
      <p:ext uri="{BB962C8B-B14F-4D97-AF65-F5344CB8AC3E}">
        <p14:creationId xmlns:p14="http://schemas.microsoft.com/office/powerpoint/2010/main" val="149586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Freeform: Shape 19">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2" name="Freeform: Shape 21">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D5616DD6-7783-884D-2FDD-026BEBEDAE2C}"/>
              </a:ext>
            </a:extLst>
          </p:cNvPr>
          <p:cNvSpPr>
            <a:spLocks noGrp="1"/>
          </p:cNvSpPr>
          <p:nvPr>
            <p:ph type="title"/>
          </p:nvPr>
        </p:nvSpPr>
        <p:spPr>
          <a:xfrm>
            <a:off x="621792" y="1161288"/>
            <a:ext cx="3602736" cy="4526280"/>
          </a:xfrm>
        </p:spPr>
        <p:txBody>
          <a:bodyPr>
            <a:normAutofit/>
          </a:bodyPr>
          <a:lstStyle/>
          <a:p>
            <a:r>
              <a:rPr lang="en-IN" sz="4000"/>
              <a:t>Task – 1  Visualization of Strike Rate </a:t>
            </a:r>
          </a:p>
        </p:txBody>
      </p:sp>
      <p:sp>
        <p:nvSpPr>
          <p:cNvPr id="24" name="Rectangle 2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13" name="Content Placeholder 12">
            <a:extLst>
              <a:ext uri="{FF2B5EF4-FFF2-40B4-BE49-F238E27FC236}">
                <a16:creationId xmlns:a16="http://schemas.microsoft.com/office/drawing/2014/main" id="{90B535E5-8C7C-DDD3-4B91-86861072C9AA}"/>
              </a:ext>
            </a:extLst>
          </p:cNvPr>
          <p:cNvGraphicFramePr>
            <a:graphicFrameLocks noGrp="1"/>
          </p:cNvGraphicFramePr>
          <p:nvPr>
            <p:ph idx="1"/>
            <p:extLst>
              <p:ext uri="{D42A27DB-BD31-4B8C-83A1-F6EECF244321}">
                <p14:modId xmlns:p14="http://schemas.microsoft.com/office/powerpoint/2010/main" val="3203638430"/>
              </p:ext>
            </p:extLst>
          </p:nvPr>
        </p:nvGraphicFramePr>
        <p:xfrm>
          <a:off x="5303520" y="676656"/>
          <a:ext cx="6364224" cy="551383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4978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descr="A close-up of a trophy&#10;&#10;Description automatically generated">
            <a:extLst>
              <a:ext uri="{FF2B5EF4-FFF2-40B4-BE49-F238E27FC236}">
                <a16:creationId xmlns:a16="http://schemas.microsoft.com/office/drawing/2014/main" id="{C1E7EADF-167F-A3DC-80D9-5D92196D1A80}"/>
              </a:ext>
            </a:extLst>
          </p:cNvPr>
          <p:cNvPicPr>
            <a:picLocks noChangeAspect="1"/>
          </p:cNvPicPr>
          <p:nvPr/>
        </p:nvPicPr>
        <p:blipFill rotWithShape="1">
          <a:blip r:embed="rId2"/>
          <a:srcRect r="4335" b="1"/>
          <a:stretch/>
        </p:blipFill>
        <p:spPr>
          <a:xfrm>
            <a:off x="7544661" y="323519"/>
            <a:ext cx="4323899" cy="6212748"/>
          </a:xfrm>
          <a:custGeom>
            <a:avLst/>
            <a:gdLst/>
            <a:ahLst/>
            <a:cxnLst/>
            <a:rect l="l" t="t" r="r" b="b"/>
            <a:pathLst>
              <a:path w="4323899" h="6212748">
                <a:moveTo>
                  <a:pt x="0" y="0"/>
                </a:moveTo>
                <a:lnTo>
                  <a:pt x="4323899" y="0"/>
                </a:lnTo>
                <a:lnTo>
                  <a:pt x="4323899" y="2864954"/>
                </a:lnTo>
                <a:lnTo>
                  <a:pt x="880454" y="6212748"/>
                </a:lnTo>
                <a:lnTo>
                  <a:pt x="0" y="6212748"/>
                </a:lnTo>
                <a:close/>
              </a:path>
            </a:pathLst>
          </a:custGeom>
        </p:spPr>
      </p:pic>
      <p:sp>
        <p:nvSpPr>
          <p:cNvPr id="23" name="Rectangle 22">
            <a:extLst>
              <a:ext uri="{FF2B5EF4-FFF2-40B4-BE49-F238E27FC236}">
                <a16:creationId xmlns:a16="http://schemas.microsoft.com/office/drawing/2014/main" id="{51C89C42-AF83-451A-81EA-4728447557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FE0CBE-E518-7D10-68D2-15EBBEBB7BA2}"/>
              </a:ext>
            </a:extLst>
          </p:cNvPr>
          <p:cNvSpPr>
            <a:spLocks noGrp="1"/>
          </p:cNvSpPr>
          <p:nvPr>
            <p:ph type="title"/>
          </p:nvPr>
        </p:nvSpPr>
        <p:spPr>
          <a:xfrm>
            <a:off x="1123359" y="1188637"/>
            <a:ext cx="5917521" cy="1597228"/>
          </a:xfrm>
        </p:spPr>
        <p:txBody>
          <a:bodyPr>
            <a:normAutofit/>
          </a:bodyPr>
          <a:lstStyle/>
          <a:p>
            <a:r>
              <a:rPr lang="en-US" sz="2400">
                <a:latin typeface="Arial" panose="020B0604020202020204" pitchFamily="34" charset="0"/>
                <a:cs typeface="Arial" panose="020B0604020202020204" pitchFamily="34" charset="0"/>
              </a:rPr>
              <a:t>Task 2 -</a:t>
            </a:r>
            <a:r>
              <a:rPr lang="en-US" sz="2400"/>
              <a:t> </a:t>
            </a:r>
            <a:r>
              <a:rPr lang="en-US" sz="2400">
                <a:latin typeface="Arial" panose="020B0604020202020204" pitchFamily="34" charset="0"/>
                <a:cs typeface="Arial" panose="020B0604020202020204" pitchFamily="34" charset="0"/>
              </a:rPr>
              <a:t>To make a list of 10 players with Good Average who have played more than 2 IPL seasons</a:t>
            </a:r>
            <a:endParaRPr lang="en-IN" sz="2400"/>
          </a:p>
        </p:txBody>
      </p:sp>
      <p:sp>
        <p:nvSpPr>
          <p:cNvPr id="3" name="Content Placeholder 2">
            <a:extLst>
              <a:ext uri="{FF2B5EF4-FFF2-40B4-BE49-F238E27FC236}">
                <a16:creationId xmlns:a16="http://schemas.microsoft.com/office/drawing/2014/main" id="{902BF3E2-C4B9-8866-3644-E9E6A1CA3F0B}"/>
              </a:ext>
            </a:extLst>
          </p:cNvPr>
          <p:cNvSpPr>
            <a:spLocks noGrp="1"/>
          </p:cNvSpPr>
          <p:nvPr>
            <p:ph idx="1"/>
          </p:nvPr>
        </p:nvSpPr>
        <p:spPr>
          <a:xfrm>
            <a:off x="1123359" y="2998278"/>
            <a:ext cx="5917520" cy="2728198"/>
          </a:xfrm>
        </p:spPr>
        <p:txBody>
          <a:bodyPr anchor="t">
            <a:normAutofit/>
          </a:bodyPr>
          <a:lstStyle/>
          <a:p>
            <a:pPr marL="0" indent="0">
              <a:buNone/>
            </a:pPr>
            <a:r>
              <a:rPr lang="en-US" sz="1700"/>
              <a:t>Select A.Batsman , Count(distinct(extract(year from B.match_date))) As Season_played , </a:t>
            </a:r>
          </a:p>
          <a:p>
            <a:pPr marL="0" indent="0">
              <a:buNone/>
            </a:pPr>
            <a:r>
              <a:rPr lang="en-US" sz="1700"/>
              <a:t>ROUND(Sum(A.batsman_run) * 1.0/ Count(case when A.is_wicket = 1 then A.is_wicket end),2) As Batting_average </a:t>
            </a:r>
          </a:p>
          <a:p>
            <a:pPr marL="0" indent="0">
              <a:buNone/>
            </a:pPr>
            <a:r>
              <a:rPr lang="en-US" sz="1700"/>
              <a:t>From IPL_Ball As A Left Join IPl_Matches AS B on A.ID = B.ID </a:t>
            </a:r>
          </a:p>
          <a:p>
            <a:pPr marL="0" indent="0">
              <a:buNone/>
            </a:pPr>
            <a:r>
              <a:rPr lang="en-US" sz="1700"/>
              <a:t>Group By A.Batsman</a:t>
            </a:r>
          </a:p>
          <a:p>
            <a:pPr marL="0" indent="0">
              <a:buNone/>
            </a:pPr>
            <a:r>
              <a:rPr lang="en-US" sz="1700"/>
              <a:t>Having Count(distinct(extract(year from B.match_date))) &gt; 2 Order By Batting_average desc limit 10;</a:t>
            </a:r>
            <a:endParaRPr lang="en-IN" sz="1700"/>
          </a:p>
        </p:txBody>
      </p:sp>
    </p:spTree>
    <p:extLst>
      <p:ext uri="{BB962C8B-B14F-4D97-AF65-F5344CB8AC3E}">
        <p14:creationId xmlns:p14="http://schemas.microsoft.com/office/powerpoint/2010/main" val="2438117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6C7BAF-D960-2A7B-E1BC-71D4C61F427D}"/>
              </a:ext>
            </a:extLst>
          </p:cNvPr>
          <p:cNvSpPr>
            <a:spLocks noGrp="1"/>
          </p:cNvSpPr>
          <p:nvPr>
            <p:ph type="title"/>
          </p:nvPr>
        </p:nvSpPr>
        <p:spPr>
          <a:xfrm>
            <a:off x="841248" y="256032"/>
            <a:ext cx="10506456" cy="1014984"/>
          </a:xfrm>
        </p:spPr>
        <p:txBody>
          <a:bodyPr anchor="b">
            <a:normAutofit/>
          </a:bodyPr>
          <a:lstStyle/>
          <a:p>
            <a:r>
              <a:rPr lang="en-IN"/>
              <a:t>Task – 2 Query Result</a:t>
            </a:r>
            <a:endParaRPr lang="en-IN" dirty="0"/>
          </a:p>
        </p:txBody>
      </p:sp>
      <p:sp>
        <p:nvSpPr>
          <p:cNvPr id="12" name="Rectangle 1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4">
            <a:extLst>
              <a:ext uri="{FF2B5EF4-FFF2-40B4-BE49-F238E27FC236}">
                <a16:creationId xmlns:a16="http://schemas.microsoft.com/office/drawing/2014/main" id="{5CDA2C77-B020-CABE-9BFD-120460FEE643}"/>
              </a:ext>
            </a:extLst>
          </p:cNvPr>
          <p:cNvGraphicFramePr>
            <a:graphicFrameLocks noGrp="1"/>
          </p:cNvGraphicFramePr>
          <p:nvPr>
            <p:ph idx="1"/>
            <p:extLst>
              <p:ext uri="{D42A27DB-BD31-4B8C-83A1-F6EECF244321}">
                <p14:modId xmlns:p14="http://schemas.microsoft.com/office/powerpoint/2010/main" val="2881746119"/>
              </p:ext>
            </p:extLst>
          </p:nvPr>
        </p:nvGraphicFramePr>
        <p:xfrm>
          <a:off x="1905254" y="1926266"/>
          <a:ext cx="8381493" cy="4357529"/>
        </p:xfrm>
        <a:graphic>
          <a:graphicData uri="http://schemas.openxmlformats.org/drawingml/2006/table">
            <a:tbl>
              <a:tblPr firstRow="1" bandRow="1"/>
              <a:tblGrid>
                <a:gridCol w="2501527">
                  <a:extLst>
                    <a:ext uri="{9D8B030D-6E8A-4147-A177-3AD203B41FA5}">
                      <a16:colId xmlns:a16="http://schemas.microsoft.com/office/drawing/2014/main" val="2616914510"/>
                    </a:ext>
                  </a:extLst>
                </a:gridCol>
                <a:gridCol w="2870662">
                  <a:extLst>
                    <a:ext uri="{9D8B030D-6E8A-4147-A177-3AD203B41FA5}">
                      <a16:colId xmlns:a16="http://schemas.microsoft.com/office/drawing/2014/main" val="2549294942"/>
                    </a:ext>
                  </a:extLst>
                </a:gridCol>
                <a:gridCol w="3009304">
                  <a:extLst>
                    <a:ext uri="{9D8B030D-6E8A-4147-A177-3AD203B41FA5}">
                      <a16:colId xmlns:a16="http://schemas.microsoft.com/office/drawing/2014/main" val="2258625849"/>
                    </a:ext>
                  </a:extLst>
                </a:gridCol>
              </a:tblGrid>
              <a:tr h="396139">
                <a:tc>
                  <a:txBody>
                    <a:bodyPr/>
                    <a:lstStyle/>
                    <a:p>
                      <a:pPr algn="ctr" fontAlgn="ctr"/>
                      <a:r>
                        <a:rPr lang="en-IN" sz="2100" b="1" i="0" u="none" strike="noStrike">
                          <a:solidFill>
                            <a:srgbClr val="FFFFFF"/>
                          </a:solidFill>
                          <a:effectLst/>
                          <a:highlight>
                            <a:srgbClr val="000000"/>
                          </a:highlight>
                          <a:latin typeface="Aptos Narrow" panose="020B0004020202020204" pitchFamily="34" charset="0"/>
                        </a:rPr>
                        <a:t>batsman</a:t>
                      </a:r>
                    </a:p>
                  </a:txBody>
                  <a:tcPr marL="14250" marR="14250" marT="1425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IN" sz="2100" b="1" i="0" u="none" strike="noStrike">
                          <a:solidFill>
                            <a:srgbClr val="FFFFFF"/>
                          </a:solidFill>
                          <a:effectLst/>
                          <a:highlight>
                            <a:srgbClr val="000000"/>
                          </a:highlight>
                          <a:latin typeface="Aptos Narrow" panose="020B0004020202020204" pitchFamily="34" charset="0"/>
                        </a:rPr>
                        <a:t>season_played</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IN" sz="2100" b="1" i="0" u="none" strike="noStrike">
                          <a:solidFill>
                            <a:srgbClr val="FFFFFF"/>
                          </a:solidFill>
                          <a:effectLst/>
                          <a:highlight>
                            <a:srgbClr val="000000"/>
                          </a:highlight>
                          <a:latin typeface="Aptos Narrow" panose="020B0004020202020204" pitchFamily="34" charset="0"/>
                        </a:rPr>
                        <a:t>batting_average</a:t>
                      </a:r>
                    </a:p>
                  </a:txBody>
                  <a:tcPr marL="14250" marR="14250" marT="1425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86255233"/>
                  </a:ext>
                </a:extLst>
              </a:tr>
              <a:tr h="396139">
                <a:tc>
                  <a:txBody>
                    <a:bodyPr/>
                    <a:lstStyle/>
                    <a:p>
                      <a:pPr algn="ctr" fontAlgn="ctr"/>
                      <a:r>
                        <a:rPr lang="en-IN" sz="2100" b="0" i="0" u="none" strike="noStrike">
                          <a:solidFill>
                            <a:srgbClr val="000000"/>
                          </a:solidFill>
                          <a:effectLst/>
                          <a:highlight>
                            <a:srgbClr val="D9D9D9"/>
                          </a:highlight>
                          <a:latin typeface="Aptos Narrow" panose="020B0004020202020204" pitchFamily="34" charset="0"/>
                        </a:rPr>
                        <a:t>Iqbal Abdulla</a:t>
                      </a:r>
                    </a:p>
                  </a:txBody>
                  <a:tcPr marL="14250" marR="14250" marT="1425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2100" b="0" i="0" u="none" strike="noStrike">
                          <a:solidFill>
                            <a:srgbClr val="000000"/>
                          </a:solidFill>
                          <a:effectLst/>
                          <a:highlight>
                            <a:srgbClr val="D9D9D9"/>
                          </a:highlight>
                          <a:latin typeface="Aptos Narrow" panose="020B0004020202020204" pitchFamily="34" charset="0"/>
                        </a:rPr>
                        <a:t>8</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2100" b="0" i="0" u="none" strike="noStrike">
                          <a:solidFill>
                            <a:srgbClr val="000000"/>
                          </a:solidFill>
                          <a:effectLst/>
                          <a:highlight>
                            <a:srgbClr val="D9D9D9"/>
                          </a:highlight>
                          <a:latin typeface="Aptos Narrow" panose="020B0004020202020204" pitchFamily="34" charset="0"/>
                        </a:rPr>
                        <a:t>88</a:t>
                      </a:r>
                    </a:p>
                  </a:txBody>
                  <a:tcPr marL="14250" marR="14250" marT="1425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995651358"/>
                  </a:ext>
                </a:extLst>
              </a:tr>
              <a:tr h="396139">
                <a:tc>
                  <a:txBody>
                    <a:bodyPr/>
                    <a:lstStyle/>
                    <a:p>
                      <a:pPr algn="ctr" fontAlgn="ctr"/>
                      <a:r>
                        <a:rPr lang="en-IN" sz="2100" b="0" i="0" u="none" strike="noStrike">
                          <a:solidFill>
                            <a:srgbClr val="000000"/>
                          </a:solidFill>
                          <a:effectLst/>
                          <a:latin typeface="Aptos Narrow" panose="020B0004020202020204" pitchFamily="34" charset="0"/>
                        </a:rPr>
                        <a:t>KL Rahul</a:t>
                      </a:r>
                    </a:p>
                  </a:txBody>
                  <a:tcPr marL="14250" marR="14250" marT="1425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2100" b="0" i="0" u="none" strike="noStrike">
                          <a:solidFill>
                            <a:srgbClr val="000000"/>
                          </a:solidFill>
                          <a:effectLst/>
                          <a:latin typeface="Aptos Narrow" panose="020B0004020202020204" pitchFamily="34" charset="0"/>
                        </a:rPr>
                        <a:t>7</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2100" b="0" i="0" u="none" strike="noStrike">
                          <a:solidFill>
                            <a:srgbClr val="000000"/>
                          </a:solidFill>
                          <a:effectLst/>
                          <a:latin typeface="Aptos Narrow" panose="020B0004020202020204" pitchFamily="34" charset="0"/>
                        </a:rPr>
                        <a:t>42.69</a:t>
                      </a:r>
                    </a:p>
                  </a:txBody>
                  <a:tcPr marL="14250" marR="14250" marT="1425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06900940"/>
                  </a:ext>
                </a:extLst>
              </a:tr>
              <a:tr h="396139">
                <a:tc>
                  <a:txBody>
                    <a:bodyPr/>
                    <a:lstStyle/>
                    <a:p>
                      <a:pPr algn="ctr" fontAlgn="ctr"/>
                      <a:r>
                        <a:rPr lang="en-IN" sz="2100" b="0" i="0" u="none" strike="noStrike">
                          <a:solidFill>
                            <a:srgbClr val="000000"/>
                          </a:solidFill>
                          <a:effectLst/>
                          <a:highlight>
                            <a:srgbClr val="D9D9D9"/>
                          </a:highlight>
                          <a:latin typeface="Aptos Narrow" panose="020B0004020202020204" pitchFamily="34" charset="0"/>
                        </a:rPr>
                        <a:t>AB de Villiers</a:t>
                      </a:r>
                    </a:p>
                  </a:txBody>
                  <a:tcPr marL="14250" marR="14250" marT="1425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2100" b="0" i="0" u="none" strike="noStrike">
                          <a:solidFill>
                            <a:srgbClr val="000000"/>
                          </a:solidFill>
                          <a:effectLst/>
                          <a:highlight>
                            <a:srgbClr val="D9D9D9"/>
                          </a:highlight>
                          <a:latin typeface="Aptos Narrow" panose="020B0004020202020204" pitchFamily="34" charset="0"/>
                        </a:rPr>
                        <a:t>13</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2100" b="0" i="0" u="none" strike="noStrike">
                          <a:solidFill>
                            <a:srgbClr val="000000"/>
                          </a:solidFill>
                          <a:effectLst/>
                          <a:highlight>
                            <a:srgbClr val="D9D9D9"/>
                          </a:highlight>
                          <a:latin typeface="Aptos Narrow" panose="020B0004020202020204" pitchFamily="34" charset="0"/>
                        </a:rPr>
                        <a:t>42.54</a:t>
                      </a:r>
                    </a:p>
                  </a:txBody>
                  <a:tcPr marL="14250" marR="14250" marT="1425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624863379"/>
                  </a:ext>
                </a:extLst>
              </a:tr>
              <a:tr h="396139">
                <a:tc>
                  <a:txBody>
                    <a:bodyPr/>
                    <a:lstStyle/>
                    <a:p>
                      <a:pPr algn="ctr" fontAlgn="ctr"/>
                      <a:r>
                        <a:rPr lang="en-IN" sz="2100" b="0" i="0" u="none" strike="noStrike">
                          <a:solidFill>
                            <a:srgbClr val="000000"/>
                          </a:solidFill>
                          <a:effectLst/>
                          <a:latin typeface="Aptos Narrow" panose="020B0004020202020204" pitchFamily="34" charset="0"/>
                        </a:rPr>
                        <a:t>DA Warner</a:t>
                      </a:r>
                    </a:p>
                  </a:txBody>
                  <a:tcPr marL="14250" marR="14250" marT="1425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2100" b="0" i="0" u="none" strike="noStrike">
                          <a:solidFill>
                            <a:srgbClr val="000000"/>
                          </a:solidFill>
                          <a:effectLst/>
                          <a:latin typeface="Aptos Narrow" panose="020B0004020202020204" pitchFamily="34" charset="0"/>
                        </a:rPr>
                        <a:t>11</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2100" b="0" i="0" u="none" strike="noStrike">
                          <a:solidFill>
                            <a:srgbClr val="000000"/>
                          </a:solidFill>
                          <a:effectLst/>
                          <a:latin typeface="Aptos Narrow" panose="020B0004020202020204" pitchFamily="34" charset="0"/>
                        </a:rPr>
                        <a:t>41.7</a:t>
                      </a:r>
                    </a:p>
                  </a:txBody>
                  <a:tcPr marL="14250" marR="14250" marT="1425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92077984"/>
                  </a:ext>
                </a:extLst>
              </a:tr>
              <a:tr h="396139">
                <a:tc>
                  <a:txBody>
                    <a:bodyPr/>
                    <a:lstStyle/>
                    <a:p>
                      <a:pPr algn="ctr" fontAlgn="ctr"/>
                      <a:r>
                        <a:rPr lang="en-IN" sz="2100" b="0" i="0" u="none" strike="noStrike">
                          <a:solidFill>
                            <a:srgbClr val="000000"/>
                          </a:solidFill>
                          <a:effectLst/>
                          <a:highlight>
                            <a:srgbClr val="D9D9D9"/>
                          </a:highlight>
                          <a:latin typeface="Aptos Narrow" panose="020B0004020202020204" pitchFamily="34" charset="0"/>
                        </a:rPr>
                        <a:t>JP Duminy</a:t>
                      </a:r>
                    </a:p>
                  </a:txBody>
                  <a:tcPr marL="14250" marR="14250" marT="1425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2100" b="0" i="0" u="none" strike="noStrike">
                          <a:solidFill>
                            <a:srgbClr val="000000"/>
                          </a:solidFill>
                          <a:effectLst/>
                          <a:highlight>
                            <a:srgbClr val="D9D9D9"/>
                          </a:highlight>
                          <a:latin typeface="Aptos Narrow" panose="020B0004020202020204" pitchFamily="34" charset="0"/>
                        </a:rPr>
                        <a:t>8</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2100" b="0" i="0" u="none" strike="noStrike">
                          <a:solidFill>
                            <a:srgbClr val="000000"/>
                          </a:solidFill>
                          <a:effectLst/>
                          <a:highlight>
                            <a:srgbClr val="D9D9D9"/>
                          </a:highlight>
                          <a:latin typeface="Aptos Narrow" panose="020B0004020202020204" pitchFamily="34" charset="0"/>
                        </a:rPr>
                        <a:t>41.41</a:t>
                      </a:r>
                    </a:p>
                  </a:txBody>
                  <a:tcPr marL="14250" marR="14250" marT="1425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051424992"/>
                  </a:ext>
                </a:extLst>
              </a:tr>
              <a:tr h="396139">
                <a:tc>
                  <a:txBody>
                    <a:bodyPr/>
                    <a:lstStyle/>
                    <a:p>
                      <a:pPr algn="ctr" fontAlgn="ctr"/>
                      <a:r>
                        <a:rPr lang="en-IN" sz="2100" b="0" i="0" u="none" strike="noStrike">
                          <a:solidFill>
                            <a:srgbClr val="000000"/>
                          </a:solidFill>
                          <a:effectLst/>
                          <a:latin typeface="Aptos Narrow" panose="020B0004020202020204" pitchFamily="34" charset="0"/>
                        </a:rPr>
                        <a:t>CH Gayle</a:t>
                      </a:r>
                    </a:p>
                  </a:txBody>
                  <a:tcPr marL="14250" marR="14250" marT="1425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2100" b="0" i="0" u="none" strike="noStrike">
                          <a:solidFill>
                            <a:srgbClr val="000000"/>
                          </a:solidFill>
                          <a:effectLst/>
                          <a:latin typeface="Aptos Narrow" panose="020B0004020202020204" pitchFamily="34" charset="0"/>
                        </a:rPr>
                        <a:t>12</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2100" b="0" i="0" u="none" strike="noStrike">
                          <a:solidFill>
                            <a:srgbClr val="000000"/>
                          </a:solidFill>
                          <a:effectLst/>
                          <a:latin typeface="Aptos Narrow" panose="020B0004020202020204" pitchFamily="34" charset="0"/>
                        </a:rPr>
                        <a:t>41.14</a:t>
                      </a:r>
                    </a:p>
                  </a:txBody>
                  <a:tcPr marL="14250" marR="14250" marT="1425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80432487"/>
                  </a:ext>
                </a:extLst>
              </a:tr>
              <a:tr h="396139">
                <a:tc>
                  <a:txBody>
                    <a:bodyPr/>
                    <a:lstStyle/>
                    <a:p>
                      <a:pPr algn="ctr" fontAlgn="ctr"/>
                      <a:r>
                        <a:rPr lang="en-IN" sz="2100" b="0" i="0" u="none" strike="noStrike">
                          <a:solidFill>
                            <a:srgbClr val="000000"/>
                          </a:solidFill>
                          <a:effectLst/>
                          <a:highlight>
                            <a:srgbClr val="D9D9D9"/>
                          </a:highlight>
                          <a:latin typeface="Aptos Narrow" panose="020B0004020202020204" pitchFamily="34" charset="0"/>
                        </a:rPr>
                        <a:t>ML Hayden</a:t>
                      </a:r>
                    </a:p>
                  </a:txBody>
                  <a:tcPr marL="14250" marR="14250" marT="1425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2100" b="0" i="0" u="none" strike="noStrike">
                          <a:solidFill>
                            <a:srgbClr val="000000"/>
                          </a:solidFill>
                          <a:effectLst/>
                          <a:highlight>
                            <a:srgbClr val="D9D9D9"/>
                          </a:highlight>
                          <a:latin typeface="Aptos Narrow" panose="020B0004020202020204" pitchFamily="34" charset="0"/>
                        </a:rPr>
                        <a:t>3</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2100" b="0" i="0" u="none" strike="noStrike">
                          <a:solidFill>
                            <a:srgbClr val="000000"/>
                          </a:solidFill>
                          <a:effectLst/>
                          <a:highlight>
                            <a:srgbClr val="D9D9D9"/>
                          </a:highlight>
                          <a:latin typeface="Aptos Narrow" panose="020B0004020202020204" pitchFamily="34" charset="0"/>
                        </a:rPr>
                        <a:t>41</a:t>
                      </a:r>
                    </a:p>
                  </a:txBody>
                  <a:tcPr marL="14250" marR="14250" marT="1425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225987662"/>
                  </a:ext>
                </a:extLst>
              </a:tr>
              <a:tr h="396139">
                <a:tc>
                  <a:txBody>
                    <a:bodyPr/>
                    <a:lstStyle/>
                    <a:p>
                      <a:pPr algn="ctr" fontAlgn="ctr"/>
                      <a:r>
                        <a:rPr lang="en-IN" sz="2100" b="0" i="0" u="none" strike="noStrike">
                          <a:solidFill>
                            <a:srgbClr val="000000"/>
                          </a:solidFill>
                          <a:effectLst/>
                          <a:latin typeface="Aptos Narrow" panose="020B0004020202020204" pitchFamily="34" charset="0"/>
                        </a:rPr>
                        <a:t>LMP Simmons</a:t>
                      </a:r>
                    </a:p>
                  </a:txBody>
                  <a:tcPr marL="14250" marR="14250" marT="1425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2100" b="0" i="0" u="none" strike="noStrike">
                          <a:solidFill>
                            <a:srgbClr val="000000"/>
                          </a:solidFill>
                          <a:effectLst/>
                          <a:latin typeface="Aptos Narrow" panose="020B0004020202020204" pitchFamily="34" charset="0"/>
                        </a:rPr>
                        <a:t>4</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2100" b="0" i="0" u="none" strike="noStrike">
                          <a:solidFill>
                            <a:srgbClr val="000000"/>
                          </a:solidFill>
                          <a:effectLst/>
                          <a:latin typeface="Aptos Narrow" panose="020B0004020202020204" pitchFamily="34" charset="0"/>
                        </a:rPr>
                        <a:t>39.96</a:t>
                      </a:r>
                    </a:p>
                  </a:txBody>
                  <a:tcPr marL="14250" marR="14250" marT="1425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78845440"/>
                  </a:ext>
                </a:extLst>
              </a:tr>
              <a:tr h="396139">
                <a:tc>
                  <a:txBody>
                    <a:bodyPr/>
                    <a:lstStyle/>
                    <a:p>
                      <a:pPr algn="ctr" fontAlgn="ctr"/>
                      <a:r>
                        <a:rPr lang="en-IN" sz="2100" b="0" i="0" u="none" strike="noStrike">
                          <a:solidFill>
                            <a:srgbClr val="000000"/>
                          </a:solidFill>
                          <a:effectLst/>
                          <a:highlight>
                            <a:srgbClr val="D9D9D9"/>
                          </a:highlight>
                          <a:latin typeface="Aptos Narrow" panose="020B0004020202020204" pitchFamily="34" charset="0"/>
                        </a:rPr>
                        <a:t>KS Williamson</a:t>
                      </a:r>
                    </a:p>
                  </a:txBody>
                  <a:tcPr marL="14250" marR="14250" marT="1425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2100" b="0" i="0" u="none" strike="noStrike">
                          <a:solidFill>
                            <a:srgbClr val="000000"/>
                          </a:solidFill>
                          <a:effectLst/>
                          <a:highlight>
                            <a:srgbClr val="D9D9D9"/>
                          </a:highlight>
                          <a:latin typeface="Aptos Narrow" panose="020B0004020202020204" pitchFamily="34" charset="0"/>
                        </a:rPr>
                        <a:t>6</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IN" sz="2100" b="0" i="0" u="none" strike="noStrike">
                          <a:solidFill>
                            <a:srgbClr val="000000"/>
                          </a:solidFill>
                          <a:effectLst/>
                          <a:highlight>
                            <a:srgbClr val="D9D9D9"/>
                          </a:highlight>
                          <a:latin typeface="Aptos Narrow" panose="020B0004020202020204" pitchFamily="34" charset="0"/>
                        </a:rPr>
                        <a:t>39.49</a:t>
                      </a:r>
                    </a:p>
                  </a:txBody>
                  <a:tcPr marL="14250" marR="14250" marT="1425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080600235"/>
                  </a:ext>
                </a:extLst>
              </a:tr>
              <a:tr h="396139">
                <a:tc>
                  <a:txBody>
                    <a:bodyPr/>
                    <a:lstStyle/>
                    <a:p>
                      <a:pPr algn="ctr" fontAlgn="ctr"/>
                      <a:r>
                        <a:rPr lang="en-IN" sz="2100" b="0" i="0" u="none" strike="noStrike">
                          <a:solidFill>
                            <a:srgbClr val="000000"/>
                          </a:solidFill>
                          <a:effectLst/>
                          <a:latin typeface="Aptos Narrow" panose="020B0004020202020204" pitchFamily="34" charset="0"/>
                        </a:rPr>
                        <a:t>OA Shah</a:t>
                      </a:r>
                    </a:p>
                  </a:txBody>
                  <a:tcPr marL="14250" marR="14250" marT="14250" marB="0" anchor="ctr">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2100" b="0" i="0" u="none" strike="noStrike">
                          <a:solidFill>
                            <a:srgbClr val="000000"/>
                          </a:solidFill>
                          <a:effectLst/>
                          <a:latin typeface="Aptos Narrow" panose="020B0004020202020204" pitchFamily="34" charset="0"/>
                        </a:rPr>
                        <a:t>4</a:t>
                      </a:r>
                    </a:p>
                  </a:txBody>
                  <a:tcPr marL="14250" marR="14250" marT="1425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2100" b="0" i="0" u="none" strike="noStrike">
                          <a:solidFill>
                            <a:srgbClr val="000000"/>
                          </a:solidFill>
                          <a:effectLst/>
                          <a:latin typeface="Aptos Narrow" panose="020B0004020202020204" pitchFamily="34" charset="0"/>
                        </a:rPr>
                        <a:t>38.92</a:t>
                      </a:r>
                    </a:p>
                  </a:txBody>
                  <a:tcPr marL="14250" marR="14250" marT="14250"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97115592"/>
                  </a:ext>
                </a:extLst>
              </a:tr>
            </a:tbl>
          </a:graphicData>
        </a:graphic>
      </p:graphicFrame>
    </p:spTree>
    <p:extLst>
      <p:ext uri="{BB962C8B-B14F-4D97-AF65-F5344CB8AC3E}">
        <p14:creationId xmlns:p14="http://schemas.microsoft.com/office/powerpoint/2010/main" val="1249661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EA9BA3-168B-BC47-D67A-E83EA75B7439}"/>
              </a:ext>
            </a:extLst>
          </p:cNvPr>
          <p:cNvSpPr>
            <a:spLocks noGrp="1"/>
          </p:cNvSpPr>
          <p:nvPr>
            <p:ph type="title"/>
          </p:nvPr>
        </p:nvSpPr>
        <p:spPr>
          <a:xfrm>
            <a:off x="841248" y="256032"/>
            <a:ext cx="10506456" cy="1014984"/>
          </a:xfrm>
        </p:spPr>
        <p:txBody>
          <a:bodyPr anchor="b">
            <a:normAutofit/>
          </a:bodyPr>
          <a:lstStyle/>
          <a:p>
            <a:r>
              <a:rPr lang="en-IN" sz="3100"/>
              <a:t>Task – 2 Visualization Of </a:t>
            </a:r>
            <a:r>
              <a:rPr lang="en-US" sz="3100">
                <a:latin typeface="Arial" panose="020B0604020202020204" pitchFamily="34" charset="0"/>
                <a:cs typeface="Arial" panose="020B0604020202020204" pitchFamily="34" charset="0"/>
              </a:rPr>
              <a:t>players with Good Average who have played more than 2 IPL seasons</a:t>
            </a:r>
            <a:endParaRPr lang="en-IN" sz="3100"/>
          </a:p>
        </p:txBody>
      </p:sp>
      <p:sp>
        <p:nvSpPr>
          <p:cNvPr id="31" name="Rectangle 3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2" name="Rectangle 3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4" name="Content Placeholder 3">
            <a:extLst>
              <a:ext uri="{FF2B5EF4-FFF2-40B4-BE49-F238E27FC236}">
                <a16:creationId xmlns:a16="http://schemas.microsoft.com/office/drawing/2014/main" id="{CD38C9A6-13D7-4B32-1630-CA63AF422687}"/>
              </a:ext>
            </a:extLst>
          </p:cNvPr>
          <p:cNvGraphicFramePr>
            <a:graphicFrameLocks noGrp="1"/>
          </p:cNvGraphicFramePr>
          <p:nvPr>
            <p:ph idx="1"/>
            <p:extLst>
              <p:ext uri="{D42A27DB-BD31-4B8C-83A1-F6EECF244321}">
                <p14:modId xmlns:p14="http://schemas.microsoft.com/office/powerpoint/2010/main" val="3542315855"/>
              </p:ext>
            </p:extLst>
          </p:nvPr>
        </p:nvGraphicFramePr>
        <p:xfrm>
          <a:off x="838200" y="1926266"/>
          <a:ext cx="10515600" cy="435752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418094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736</TotalTime>
  <Words>2767</Words>
  <Application>Microsoft Office PowerPoint</Application>
  <PresentationFormat>Widescreen</PresentationFormat>
  <Paragraphs>569</Paragraphs>
  <Slides>39</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39</vt:i4>
      </vt:variant>
    </vt:vector>
  </HeadingPairs>
  <TitlesOfParts>
    <vt:vector size="46" baseType="lpstr">
      <vt:lpstr>Meiryo</vt:lpstr>
      <vt:lpstr>Aptos</vt:lpstr>
      <vt:lpstr>Aptos Display</vt:lpstr>
      <vt:lpstr>Aptos Narrow</vt:lpstr>
      <vt:lpstr>Arial</vt:lpstr>
      <vt:lpstr>Calibri</vt:lpstr>
      <vt:lpstr>Office Theme</vt:lpstr>
      <vt:lpstr>IPL AUCTION PROJECT</vt:lpstr>
      <vt:lpstr>Create Table Query for IPL_BALL  csv file </vt:lpstr>
      <vt:lpstr>Create Table Query for IPL_MATCHES  csv file </vt:lpstr>
      <vt:lpstr>Task 1 – To make a list of 10 players with Higher Strike-Rate</vt:lpstr>
      <vt:lpstr>Task – 1  Query Result</vt:lpstr>
      <vt:lpstr>Task – 1  Visualization of Strike Rate </vt:lpstr>
      <vt:lpstr>Task 2 - To make a list of 10 players with Good Average who have played more than 2 IPL seasons</vt:lpstr>
      <vt:lpstr>Task – 2 Query Result</vt:lpstr>
      <vt:lpstr>Task – 2 Visualization Of players with Good Average who have played more than 2 IPL seasons</vt:lpstr>
      <vt:lpstr>Task 3 – To make list of 10 hard-hitting players who have scored more runs in boundaries and have played more than 2 IPL seasons</vt:lpstr>
      <vt:lpstr>Task – 3 Query Result</vt:lpstr>
      <vt:lpstr>Task – 3 Visualization</vt:lpstr>
      <vt:lpstr>Task – 4 To make a list of 10 players with Good Economy Have Bowled &gt; 500</vt:lpstr>
      <vt:lpstr>Task – 4 Query Result</vt:lpstr>
      <vt:lpstr>Task – 4 Visualization</vt:lpstr>
      <vt:lpstr>Task – 5 To make list of top 10 players with best strike rate and who have bowled at least 500 balls in IPL  </vt:lpstr>
      <vt:lpstr>Task – 5 Query Result</vt:lpstr>
      <vt:lpstr>Task -5 Visualization</vt:lpstr>
      <vt:lpstr>Task 6 – To make a list of all-rounder players with the best batting as well as bowling strike rate and who have faced at least 500 balls in IPL so far and have bowled minimum 300 particular player.</vt:lpstr>
      <vt:lpstr>Task – 6 Query Result</vt:lpstr>
      <vt:lpstr>Task – 6 Visualization</vt:lpstr>
      <vt:lpstr>Task – 7   Criteria for Choosing the Best Wicketkeepers:</vt:lpstr>
      <vt:lpstr>Additional Questions</vt:lpstr>
      <vt:lpstr>1. Get the count of cities that have hosted an IPL match </vt:lpstr>
      <vt:lpstr>2. Create table deliveries_v02 with all the columns of the table ‘deliveries’ and an additional column ball_result containing values boundary, dot or other depending on the total_run (boundary for &gt;= 4, dot for 0 and other for any other number)</vt:lpstr>
      <vt:lpstr>3. Write a query to fetch the total number of boundaries and dot balls from the deliveries_v02 table</vt:lpstr>
      <vt:lpstr>4. Write a query to fetch the total number of boundaries scored by each team from the deliveries_v02 table and order it in descending order of the number of boundaries scored.</vt:lpstr>
      <vt:lpstr>4. Query Result </vt:lpstr>
      <vt:lpstr>5. Write a query to fetch the total number of dot balls bowled by each team and order it in descending order of the total number of dot balls bowled</vt:lpstr>
      <vt:lpstr>5. Query Result</vt:lpstr>
      <vt:lpstr>6. Write a query to fetch the total number of dismissals by dismissal kinds where dismissal kind is not NA</vt:lpstr>
      <vt:lpstr>6. Query Result</vt:lpstr>
      <vt:lpstr>7. Write a query to get the top 5 bowlers who conceded maximum extra runs from the deliveries table</vt:lpstr>
      <vt:lpstr>8. Write a query to create a table named deliveries_v03 with all the columns of deliveries_v02 table and two additional column (named venue and match_date) of venue and date from table matches</vt:lpstr>
      <vt:lpstr>9. Write a query to fetch the total runs scored for each venue and order it in the descending order of total runs scored.</vt:lpstr>
      <vt:lpstr>9. Query Result</vt:lpstr>
      <vt:lpstr>10. Write a query to fetch the year-wise total runs scored at Eden Gardens and order it in the descending order of total runs scored.</vt:lpstr>
      <vt:lpstr>10. Query Result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IPL AUCTION PROJECT</dc:title>
  <dc:creator>Km Priya Maurya</dc:creator>
  <cp:lastModifiedBy>Km Priya Maurya</cp:lastModifiedBy>
  <cp:revision>10</cp:revision>
  <dcterms:created xsi:type="dcterms:W3CDTF">2024-05-21T07:01:30Z</dcterms:created>
  <dcterms:modified xsi:type="dcterms:W3CDTF">2024-05-25T12:06:47Z</dcterms:modified>
</cp:coreProperties>
</file>